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notesSlides/notesSlide5.xml" ContentType="application/vnd.openxmlformats-officedocument.presentationml.notesSlide+xml"/>
  <Override PartName="/ppt/charts/chart4.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charts/chart5.xml" ContentType="application/vnd.openxmlformats-officedocument.drawingml.chart+xml"/>
  <Override PartName="/ppt/notesSlides/notesSlide7.xml" ContentType="application/vnd.openxmlformats-officedocument.presentationml.notesSlide+xml"/>
  <Override PartName="/ppt/charts/chart6.xml" ContentType="application/vnd.openxmlformats-officedocument.drawingml.chart+xml"/>
  <Override PartName="/ppt/drawings/drawing2.xml" ContentType="application/vnd.openxmlformats-officedocument.drawingml.chartshape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32" r:id="rId4"/>
    <p:sldMasterId id="2147483952" r:id="rId5"/>
    <p:sldMasterId id="2147483971" r:id="rId6"/>
  </p:sldMasterIdLst>
  <p:notesMasterIdLst>
    <p:notesMasterId r:id="rId27"/>
  </p:notesMasterIdLst>
  <p:handoutMasterIdLst>
    <p:handoutMasterId r:id="rId28"/>
  </p:handoutMasterIdLst>
  <p:sldIdLst>
    <p:sldId id="496" r:id="rId7"/>
    <p:sldId id="458" r:id="rId8"/>
    <p:sldId id="461" r:id="rId9"/>
    <p:sldId id="498" r:id="rId10"/>
    <p:sldId id="462" r:id="rId11"/>
    <p:sldId id="510" r:id="rId12"/>
    <p:sldId id="511" r:id="rId13"/>
    <p:sldId id="512" r:id="rId14"/>
    <p:sldId id="465" r:id="rId15"/>
    <p:sldId id="505" r:id="rId16"/>
    <p:sldId id="499" r:id="rId17"/>
    <p:sldId id="500" r:id="rId18"/>
    <p:sldId id="503" r:id="rId19"/>
    <p:sldId id="504" r:id="rId20"/>
    <p:sldId id="506" r:id="rId21"/>
    <p:sldId id="507" r:id="rId22"/>
    <p:sldId id="508" r:id="rId23"/>
    <p:sldId id="502" r:id="rId24"/>
    <p:sldId id="497" r:id="rId25"/>
    <p:sldId id="509" r:id="rId26"/>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52">
          <p15:clr>
            <a:srgbClr val="A4A3A4"/>
          </p15:clr>
        </p15:guide>
        <p15:guide id="2" orient="horz" pos="3477">
          <p15:clr>
            <a:srgbClr val="A4A3A4"/>
          </p15:clr>
        </p15:guide>
        <p15:guide id="3" orient="horz" pos="4032">
          <p15:clr>
            <a:srgbClr val="A4A3A4"/>
          </p15:clr>
        </p15:guide>
        <p15:guide id="4" orient="horz" pos="2183">
          <p15:clr>
            <a:srgbClr val="A4A3A4"/>
          </p15:clr>
        </p15:guide>
        <p15:guide id="5" orient="horz" pos="287">
          <p15:clr>
            <a:srgbClr val="A4A3A4"/>
          </p15:clr>
        </p15:guide>
        <p15:guide id="6" orient="horz" pos="1471">
          <p15:clr>
            <a:srgbClr val="A4A3A4"/>
          </p15:clr>
        </p15:guide>
        <p15:guide id="7" orient="horz" pos="535">
          <p15:clr>
            <a:srgbClr val="A4A3A4"/>
          </p15:clr>
        </p15:guide>
        <p15:guide id="8" orient="horz" pos="3938">
          <p15:clr>
            <a:srgbClr val="A4A3A4"/>
          </p15:clr>
        </p15:guide>
        <p15:guide id="9" orient="horz" pos="231">
          <p15:clr>
            <a:srgbClr val="A4A3A4"/>
          </p15:clr>
        </p15:guide>
        <p15:guide id="10" pos="230">
          <p15:clr>
            <a:srgbClr val="A4A3A4"/>
          </p15:clr>
        </p15:guide>
        <p15:guide id="11" pos="5530">
          <p15:clr>
            <a:srgbClr val="A4A3A4"/>
          </p15:clr>
        </p15:guide>
        <p15:guide id="12" pos="2880">
          <p15:clr>
            <a:srgbClr val="A4A3A4"/>
          </p15:clr>
        </p15:guide>
        <p15:guide id="13" pos="776">
          <p15:clr>
            <a:srgbClr val="A4A3A4"/>
          </p15:clr>
        </p15:guide>
        <p15:guide id="14" pos="1411">
          <p15:clr>
            <a:srgbClr val="A4A3A4"/>
          </p15:clr>
        </p15:guide>
        <p15:guide id="15" pos="5287">
          <p15:clr>
            <a:srgbClr val="A4A3A4"/>
          </p15:clr>
        </p15:guide>
        <p15:guide id="16" pos="474">
          <p15:clr>
            <a:srgbClr val="A4A3A4"/>
          </p15:clr>
        </p15:guide>
        <p15:guide id="17" pos="4551">
          <p15:clr>
            <a:srgbClr val="A4A3A4"/>
          </p15:clr>
        </p15:guide>
      </p15:sldGuideLst>
    </p:ext>
    <p:ext uri="{2D200454-40CA-4A62-9FC3-DE9A4176ACB9}">
      <p15:notesGuideLst xmlns:p15="http://schemas.microsoft.com/office/powerpoint/2012/main">
        <p15:guide id="1" orient="horz" pos="2592">
          <p15:clr>
            <a:srgbClr val="A4A3A4"/>
          </p15:clr>
        </p15:guide>
        <p15:guide id="2" orient="horz" pos="5542">
          <p15:clr>
            <a:srgbClr val="A4A3A4"/>
          </p15:clr>
        </p15:guide>
        <p15:guide id="3" orient="horz" pos="5777">
          <p15:clr>
            <a:srgbClr val="A4A3A4"/>
          </p15:clr>
        </p15:guide>
        <p15:guide id="4" pos="286">
          <p15:clr>
            <a:srgbClr val="A4A3A4"/>
          </p15:clr>
        </p15:guide>
        <p15:guide id="5" pos="403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8024"/>
    <a:srgbClr val="178CCB"/>
    <a:srgbClr val="EC1848"/>
    <a:srgbClr val="90BD31"/>
    <a:srgbClr val="000000"/>
    <a:srgbClr val="18A3AC"/>
    <a:srgbClr val="052049"/>
    <a:srgbClr val="E8E7DE"/>
    <a:srgbClr val="F5F0D3"/>
    <a:srgbClr val="F7E9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80" autoAdjust="0"/>
    <p:restoredTop sz="70194" autoAdjust="0"/>
  </p:normalViewPr>
  <p:slideViewPr>
    <p:cSldViewPr snapToGrid="0" showGuides="1">
      <p:cViewPr varScale="1">
        <p:scale>
          <a:sx n="54" d="100"/>
          <a:sy n="54" d="100"/>
        </p:scale>
        <p:origin x="2118" y="66"/>
      </p:cViewPr>
      <p:guideLst>
        <p:guide orient="horz" pos="1052"/>
        <p:guide orient="horz" pos="3477"/>
        <p:guide orient="horz" pos="4032"/>
        <p:guide orient="horz" pos="2183"/>
        <p:guide orient="horz" pos="287"/>
        <p:guide orient="horz" pos="1471"/>
        <p:guide orient="horz" pos="535"/>
        <p:guide orient="horz" pos="3938"/>
        <p:guide orient="horz" pos="231"/>
        <p:guide pos="230"/>
        <p:guide pos="5530"/>
        <p:guide pos="2880"/>
        <p:guide pos="776"/>
        <p:guide pos="1411"/>
        <p:guide pos="5287"/>
        <p:guide pos="474"/>
        <p:guide pos="4551"/>
      </p:guideLst>
    </p:cSldViewPr>
  </p:slideViewPr>
  <p:notesTextViewPr>
    <p:cViewPr>
      <p:scale>
        <a:sx n="100" d="100"/>
        <a:sy n="100" d="100"/>
      </p:scale>
      <p:origin x="0" y="0"/>
    </p:cViewPr>
  </p:notesTextViewPr>
  <p:sorterViewPr>
    <p:cViewPr>
      <p:scale>
        <a:sx n="71" d="100"/>
        <a:sy n="71" d="100"/>
      </p:scale>
      <p:origin x="0" y="0"/>
    </p:cViewPr>
  </p:sorterViewPr>
  <p:notesViewPr>
    <p:cSldViewPr snapToGrid="0">
      <p:cViewPr varScale="1">
        <p:scale>
          <a:sx n="70" d="100"/>
          <a:sy n="70" d="100"/>
        </p:scale>
        <p:origin x="-3450" y="-114"/>
      </p:cViewPr>
      <p:guideLst>
        <p:guide orient="horz" pos="2592"/>
        <p:guide orient="horz" pos="5542"/>
        <p:guide orient="horz" pos="5777"/>
        <p:guide pos="286"/>
        <p:guide pos="403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en-US"/>
              <a:t>Percent</a:t>
            </a:r>
          </a:p>
        </c:rich>
      </c:tx>
      <c:overlay val="0"/>
    </c:title>
    <c:autoTitleDeleted val="0"/>
    <c:plotArea>
      <c:layout>
        <c:manualLayout>
          <c:layoutTarget val="inner"/>
          <c:xMode val="edge"/>
          <c:yMode val="edge"/>
          <c:x val="7.2057742782152226E-2"/>
          <c:y val="4.792210108920221E-2"/>
          <c:w val="0.43467251252684319"/>
          <c:h val="0.86313298017631623"/>
        </c:manualLayout>
      </c:layout>
      <c:pieChart>
        <c:varyColors val="1"/>
        <c:ser>
          <c:idx val="0"/>
          <c:order val="0"/>
          <c:tx>
            <c:strRef>
              <c:f>Sheet1!$B$1</c:f>
              <c:strCache>
                <c:ptCount val="1"/>
                <c:pt idx="0">
                  <c:v>Percents</c:v>
                </c:pt>
              </c:strCache>
            </c:strRef>
          </c:tx>
          <c:dLbls>
            <c:dLbl>
              <c:idx val="0"/>
              <c:tx>
                <c:rich>
                  <a:bodyPr/>
                  <a:lstStyle/>
                  <a:p>
                    <a:r>
                      <a:rPr lang="en-US" b="0"/>
                      <a:t>36%</a:t>
                    </a:r>
                    <a:endParaRPr lang="en-US"/>
                  </a:p>
                </c:rich>
              </c:tx>
              <c:showLegendKey val="1"/>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0-FD39-4744-97B8-A328D3E75E1A}"/>
                </c:ext>
              </c:extLst>
            </c:dLbl>
            <c:spPr>
              <a:solidFill>
                <a:schemeClr val="bg1"/>
              </a:solidFill>
            </c:spPr>
            <c:txPr>
              <a:bodyPr/>
              <a:lstStyle/>
              <a:p>
                <a:pPr>
                  <a:defRPr b="0"/>
                </a:pPr>
                <a:endParaRPr lang="en-US"/>
              </a:p>
            </c:txPr>
            <c:showLegendKey val="1"/>
            <c:showVal val="0"/>
            <c:showCatName val="0"/>
            <c:showSerName val="0"/>
            <c:showPercent val="1"/>
            <c:showBubbleSize val="0"/>
            <c:showLeaderLines val="0"/>
            <c:extLst>
              <c:ext xmlns:c15="http://schemas.microsoft.com/office/drawing/2012/chart" uri="{CE6537A1-D6FC-4f65-9D91-7224C49458BB}"/>
            </c:extLst>
          </c:dLbls>
          <c:cat>
            <c:strRef>
              <c:f>Sheet1!$A$2:$A$7</c:f>
              <c:strCache>
                <c:ptCount val="6"/>
                <c:pt idx="0">
                  <c:v>Depression</c:v>
                </c:pt>
                <c:pt idx="1">
                  <c:v>Psychosis NOS</c:v>
                </c:pt>
                <c:pt idx="2">
                  <c:v>Schizophrenia/Schizoaffective</c:v>
                </c:pt>
                <c:pt idx="3">
                  <c:v>Anxiety/PTSD/OCD</c:v>
                </c:pt>
                <c:pt idx="4">
                  <c:v>Mood Disorder NOS</c:v>
                </c:pt>
                <c:pt idx="5">
                  <c:v>Bipolar</c:v>
                </c:pt>
              </c:strCache>
            </c:strRef>
          </c:cat>
          <c:val>
            <c:numRef>
              <c:f>Sheet1!$B$2:$B$7</c:f>
              <c:numCache>
                <c:formatCode>General</c:formatCode>
                <c:ptCount val="6"/>
                <c:pt idx="0">
                  <c:v>36.5</c:v>
                </c:pt>
                <c:pt idx="1">
                  <c:v>19.5</c:v>
                </c:pt>
                <c:pt idx="2">
                  <c:v>16.399999999999999</c:v>
                </c:pt>
                <c:pt idx="3">
                  <c:v>10.3</c:v>
                </c:pt>
                <c:pt idx="4">
                  <c:v>9.6999999999999993</c:v>
                </c:pt>
                <c:pt idx="5">
                  <c:v>7.8</c:v>
                </c:pt>
              </c:numCache>
            </c:numRef>
          </c:val>
          <c:extLst>
            <c:ext xmlns:c16="http://schemas.microsoft.com/office/drawing/2014/chart" uri="{C3380CC4-5D6E-409C-BE32-E72D297353CC}">
              <c16:uniqueId val="{00000001-FD39-4744-97B8-A328D3E75E1A}"/>
            </c:ext>
          </c:extLst>
        </c:ser>
        <c:dLbls>
          <c:showLegendKey val="0"/>
          <c:showVal val="0"/>
          <c:showCatName val="0"/>
          <c:showSerName val="0"/>
          <c:showPercent val="1"/>
          <c:showBubbleSize val="0"/>
          <c:showLeaderLines val="0"/>
        </c:dLbls>
        <c:firstSliceAng val="0"/>
      </c:pieChart>
    </c:plotArea>
    <c:legend>
      <c:legendPos val="r"/>
      <c:layout>
        <c:manualLayout>
          <c:xMode val="edge"/>
          <c:yMode val="edge"/>
          <c:x val="0.59090909090909094"/>
          <c:y val="0.18080183115411558"/>
          <c:w val="0.4"/>
          <c:h val="0.74479710923269249"/>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808277437542534E-2"/>
          <c:y val="0.12114350028933069"/>
          <c:w val="0.89984604355011177"/>
          <c:h val="0.52241677627501593"/>
        </c:manualLayout>
      </c:layout>
      <c:barChart>
        <c:barDir val="col"/>
        <c:grouping val="clustered"/>
        <c:varyColors val="0"/>
        <c:ser>
          <c:idx val="0"/>
          <c:order val="0"/>
          <c:tx>
            <c:strRef>
              <c:f>Sheet1!$B$1</c:f>
              <c:strCache>
                <c:ptCount val="1"/>
                <c:pt idx="0">
                  <c:v>Percents</c:v>
                </c:pt>
              </c:strCache>
            </c:strRef>
          </c:tx>
          <c:invertIfNegative val="0"/>
          <c:cat>
            <c:strRef>
              <c:f>Sheet1!$A$2:$A$10</c:f>
              <c:strCache>
                <c:ptCount val="9"/>
                <c:pt idx="0">
                  <c:v>Musculoskeletal</c:v>
                </c:pt>
                <c:pt idx="1">
                  <c:v>Hypertension</c:v>
                </c:pt>
                <c:pt idx="2">
                  <c:v>Liver/Hepatitis</c:v>
                </c:pt>
                <c:pt idx="3">
                  <c:v>Respiratory</c:v>
                </c:pt>
                <c:pt idx="4">
                  <c:v>Dermatologic</c:v>
                </c:pt>
                <c:pt idx="5">
                  <c:v>Diabetes</c:v>
                </c:pt>
                <c:pt idx="6">
                  <c:v>GI, excluding liver</c:v>
                </c:pt>
                <c:pt idx="7">
                  <c:v>HIV/AIDS</c:v>
                </c:pt>
                <c:pt idx="8">
                  <c:v>CAD</c:v>
                </c:pt>
              </c:strCache>
            </c:strRef>
          </c:cat>
          <c:val>
            <c:numRef>
              <c:f>Sheet1!$B$2:$B$10</c:f>
              <c:numCache>
                <c:formatCode>General</c:formatCode>
                <c:ptCount val="9"/>
                <c:pt idx="0">
                  <c:v>20</c:v>
                </c:pt>
                <c:pt idx="1">
                  <c:v>17.7</c:v>
                </c:pt>
                <c:pt idx="2">
                  <c:v>10.5</c:v>
                </c:pt>
                <c:pt idx="3">
                  <c:v>9.1999999999999993</c:v>
                </c:pt>
                <c:pt idx="4">
                  <c:v>8.8000000000000007</c:v>
                </c:pt>
                <c:pt idx="5">
                  <c:v>8.6999999999999993</c:v>
                </c:pt>
                <c:pt idx="6">
                  <c:v>7.8</c:v>
                </c:pt>
                <c:pt idx="7">
                  <c:v>5.9</c:v>
                </c:pt>
                <c:pt idx="8">
                  <c:v>5.4</c:v>
                </c:pt>
              </c:numCache>
            </c:numRef>
          </c:val>
          <c:extLst>
            <c:ext xmlns:c16="http://schemas.microsoft.com/office/drawing/2014/chart" uri="{C3380CC4-5D6E-409C-BE32-E72D297353CC}">
              <c16:uniqueId val="{00000000-CB8E-49A7-AA13-896AE973E4B9}"/>
            </c:ext>
          </c:extLst>
        </c:ser>
        <c:dLbls>
          <c:showLegendKey val="0"/>
          <c:showVal val="0"/>
          <c:showCatName val="0"/>
          <c:showSerName val="0"/>
          <c:showPercent val="0"/>
          <c:showBubbleSize val="0"/>
        </c:dLbls>
        <c:gapWidth val="150"/>
        <c:axId val="87166976"/>
        <c:axId val="87168512"/>
      </c:barChart>
      <c:catAx>
        <c:axId val="87166976"/>
        <c:scaling>
          <c:orientation val="minMax"/>
        </c:scaling>
        <c:delete val="0"/>
        <c:axPos val="b"/>
        <c:numFmt formatCode="General" sourceLinked="0"/>
        <c:majorTickMark val="out"/>
        <c:minorTickMark val="none"/>
        <c:tickLblPos val="nextTo"/>
        <c:txPr>
          <a:bodyPr/>
          <a:lstStyle/>
          <a:p>
            <a:pPr>
              <a:defRPr b="1"/>
            </a:pPr>
            <a:endParaRPr lang="en-US"/>
          </a:p>
        </c:txPr>
        <c:crossAx val="87168512"/>
        <c:crosses val="autoZero"/>
        <c:auto val="1"/>
        <c:lblAlgn val="ctr"/>
        <c:lblOffset val="100"/>
        <c:noMultiLvlLbl val="0"/>
      </c:catAx>
      <c:valAx>
        <c:axId val="87168512"/>
        <c:scaling>
          <c:orientation val="minMax"/>
        </c:scaling>
        <c:delete val="0"/>
        <c:axPos val="l"/>
        <c:majorGridlines/>
        <c:numFmt formatCode="General" sourceLinked="1"/>
        <c:majorTickMark val="out"/>
        <c:minorTickMark val="none"/>
        <c:tickLblPos val="nextTo"/>
        <c:crossAx val="87166976"/>
        <c:crosses val="autoZero"/>
        <c:crossBetween val="between"/>
      </c:valAx>
    </c:plotArea>
    <c:legend>
      <c:legendPos val="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All, n=71-72</c:v>
                </c:pt>
              </c:strCache>
            </c:strRef>
          </c:tx>
          <c:spPr>
            <a:ln>
              <a:solidFill>
                <a:schemeClr val="accent6"/>
              </a:solidFill>
            </a:ln>
          </c:spPr>
          <c:marker>
            <c:symbol val="none"/>
          </c:marker>
          <c:cat>
            <c:strRef>
              <c:f>Sheet1!$A$2:$A$9</c:f>
              <c:strCache>
                <c:ptCount val="8"/>
                <c:pt idx="0">
                  <c:v>Mission</c:v>
                </c:pt>
                <c:pt idx="1">
                  <c:v>Relationships</c:v>
                </c:pt>
                <c:pt idx="2">
                  <c:v>Team Leadership</c:v>
                </c:pt>
                <c:pt idx="3">
                  <c:v>Roles/Autonomy</c:v>
                </c:pt>
                <c:pt idx="4">
                  <c:v>Communication</c:v>
                </c:pt>
                <c:pt idx="5">
                  <c:v>Linkages</c:v>
                </c:pt>
                <c:pt idx="6">
                  <c:v>Decision Making</c:v>
                </c:pt>
                <c:pt idx="7">
                  <c:v>Client Involvement</c:v>
                </c:pt>
              </c:strCache>
            </c:strRef>
          </c:cat>
          <c:val>
            <c:numRef>
              <c:f>Sheet1!$B$2:$B$9</c:f>
              <c:numCache>
                <c:formatCode>General</c:formatCode>
                <c:ptCount val="8"/>
                <c:pt idx="0">
                  <c:v>6.11</c:v>
                </c:pt>
                <c:pt idx="1">
                  <c:v>6.37</c:v>
                </c:pt>
                <c:pt idx="2">
                  <c:v>5.74</c:v>
                </c:pt>
                <c:pt idx="3">
                  <c:v>5.49</c:v>
                </c:pt>
                <c:pt idx="4">
                  <c:v>5.83</c:v>
                </c:pt>
                <c:pt idx="5">
                  <c:v>5.46</c:v>
                </c:pt>
                <c:pt idx="6">
                  <c:v>4.87</c:v>
                </c:pt>
                <c:pt idx="7">
                  <c:v>6.36</c:v>
                </c:pt>
              </c:numCache>
            </c:numRef>
          </c:val>
          <c:smooth val="0"/>
          <c:extLst>
            <c:ext xmlns:c16="http://schemas.microsoft.com/office/drawing/2014/chart" uri="{C3380CC4-5D6E-409C-BE32-E72D297353CC}">
              <c16:uniqueId val="{00000000-8AA1-4292-A86F-7EE61BF7F3F8}"/>
            </c:ext>
          </c:extLst>
        </c:ser>
        <c:ser>
          <c:idx val="1"/>
          <c:order val="1"/>
          <c:tx>
            <c:strRef>
              <c:f>Sheet1!$C$1</c:f>
              <c:strCache>
                <c:ptCount val="1"/>
                <c:pt idx="0">
                  <c:v>Baseline, n=33-34</c:v>
                </c:pt>
              </c:strCache>
            </c:strRef>
          </c:tx>
          <c:spPr>
            <a:ln>
              <a:solidFill>
                <a:srgbClr val="00B050"/>
              </a:solidFill>
            </a:ln>
          </c:spPr>
          <c:marker>
            <c:symbol val="none"/>
          </c:marker>
          <c:cat>
            <c:strRef>
              <c:f>Sheet1!$A$2:$A$9</c:f>
              <c:strCache>
                <c:ptCount val="8"/>
                <c:pt idx="0">
                  <c:v>Mission</c:v>
                </c:pt>
                <c:pt idx="1">
                  <c:v>Relationships</c:v>
                </c:pt>
                <c:pt idx="2">
                  <c:v>Team Leadership</c:v>
                </c:pt>
                <c:pt idx="3">
                  <c:v>Roles/Autonomy</c:v>
                </c:pt>
                <c:pt idx="4">
                  <c:v>Communication</c:v>
                </c:pt>
                <c:pt idx="5">
                  <c:v>Linkages</c:v>
                </c:pt>
                <c:pt idx="6">
                  <c:v>Decision Making</c:v>
                </c:pt>
                <c:pt idx="7">
                  <c:v>Client Involvement</c:v>
                </c:pt>
              </c:strCache>
            </c:strRef>
          </c:cat>
          <c:val>
            <c:numRef>
              <c:f>Sheet1!$C$2:$C$9</c:f>
              <c:numCache>
                <c:formatCode>General</c:formatCode>
                <c:ptCount val="8"/>
                <c:pt idx="0">
                  <c:v>6.03</c:v>
                </c:pt>
                <c:pt idx="1">
                  <c:v>6.31</c:v>
                </c:pt>
                <c:pt idx="2">
                  <c:v>5.7</c:v>
                </c:pt>
                <c:pt idx="3">
                  <c:v>5.41</c:v>
                </c:pt>
                <c:pt idx="4">
                  <c:v>5.7</c:v>
                </c:pt>
                <c:pt idx="5">
                  <c:v>5.46</c:v>
                </c:pt>
                <c:pt idx="6">
                  <c:v>4.8899999999999997</c:v>
                </c:pt>
                <c:pt idx="7">
                  <c:v>6.3</c:v>
                </c:pt>
              </c:numCache>
            </c:numRef>
          </c:val>
          <c:smooth val="0"/>
          <c:extLst>
            <c:ext xmlns:c16="http://schemas.microsoft.com/office/drawing/2014/chart" uri="{C3380CC4-5D6E-409C-BE32-E72D297353CC}">
              <c16:uniqueId val="{00000001-8AA1-4292-A86F-7EE61BF7F3F8}"/>
            </c:ext>
          </c:extLst>
        </c:ser>
        <c:ser>
          <c:idx val="2"/>
          <c:order val="2"/>
          <c:tx>
            <c:strRef>
              <c:f>Sheet1!$D$1</c:f>
              <c:strCache>
                <c:ptCount val="1"/>
                <c:pt idx="0">
                  <c:v>Repeat, n=38-39</c:v>
                </c:pt>
              </c:strCache>
            </c:strRef>
          </c:tx>
          <c:spPr>
            <a:ln>
              <a:solidFill>
                <a:srgbClr val="FF0000"/>
              </a:solidFill>
            </a:ln>
          </c:spPr>
          <c:marker>
            <c:symbol val="none"/>
          </c:marker>
          <c:cat>
            <c:strRef>
              <c:f>Sheet1!$A$2:$A$9</c:f>
              <c:strCache>
                <c:ptCount val="8"/>
                <c:pt idx="0">
                  <c:v>Mission</c:v>
                </c:pt>
                <c:pt idx="1">
                  <c:v>Relationships</c:v>
                </c:pt>
                <c:pt idx="2">
                  <c:v>Team Leadership</c:v>
                </c:pt>
                <c:pt idx="3">
                  <c:v>Roles/Autonomy</c:v>
                </c:pt>
                <c:pt idx="4">
                  <c:v>Communication</c:v>
                </c:pt>
                <c:pt idx="5">
                  <c:v>Linkages</c:v>
                </c:pt>
                <c:pt idx="6">
                  <c:v>Decision Making</c:v>
                </c:pt>
                <c:pt idx="7">
                  <c:v>Client Involvement</c:v>
                </c:pt>
              </c:strCache>
            </c:strRef>
          </c:cat>
          <c:val>
            <c:numRef>
              <c:f>Sheet1!$D$2:$D$9</c:f>
              <c:numCache>
                <c:formatCode>General</c:formatCode>
                <c:ptCount val="8"/>
                <c:pt idx="0">
                  <c:v>6.19</c:v>
                </c:pt>
                <c:pt idx="1">
                  <c:v>6.42</c:v>
                </c:pt>
                <c:pt idx="2">
                  <c:v>5.78</c:v>
                </c:pt>
                <c:pt idx="3">
                  <c:v>5.56</c:v>
                </c:pt>
                <c:pt idx="4">
                  <c:v>5.94</c:v>
                </c:pt>
                <c:pt idx="5">
                  <c:v>5.46</c:v>
                </c:pt>
                <c:pt idx="6">
                  <c:v>4.84</c:v>
                </c:pt>
                <c:pt idx="7">
                  <c:v>6.41</c:v>
                </c:pt>
              </c:numCache>
            </c:numRef>
          </c:val>
          <c:smooth val="0"/>
          <c:extLst>
            <c:ext xmlns:c16="http://schemas.microsoft.com/office/drawing/2014/chart" uri="{C3380CC4-5D6E-409C-BE32-E72D297353CC}">
              <c16:uniqueId val="{00000002-8AA1-4292-A86F-7EE61BF7F3F8}"/>
            </c:ext>
          </c:extLst>
        </c:ser>
        <c:dLbls>
          <c:showLegendKey val="0"/>
          <c:showVal val="0"/>
          <c:showCatName val="0"/>
          <c:showSerName val="0"/>
          <c:showPercent val="0"/>
          <c:showBubbleSize val="0"/>
        </c:dLbls>
        <c:smooth val="0"/>
        <c:axId val="88437888"/>
        <c:axId val="88439424"/>
      </c:lineChart>
      <c:catAx>
        <c:axId val="88437888"/>
        <c:scaling>
          <c:orientation val="minMax"/>
        </c:scaling>
        <c:delete val="0"/>
        <c:axPos val="b"/>
        <c:numFmt formatCode="General" sourceLinked="0"/>
        <c:majorTickMark val="out"/>
        <c:minorTickMark val="none"/>
        <c:tickLblPos val="nextTo"/>
        <c:txPr>
          <a:bodyPr/>
          <a:lstStyle/>
          <a:p>
            <a:pPr>
              <a:defRPr b="1"/>
            </a:pPr>
            <a:endParaRPr lang="en-US"/>
          </a:p>
        </c:txPr>
        <c:crossAx val="88439424"/>
        <c:crosses val="autoZero"/>
        <c:auto val="1"/>
        <c:lblAlgn val="ctr"/>
        <c:lblOffset val="100"/>
        <c:noMultiLvlLbl val="0"/>
      </c:catAx>
      <c:valAx>
        <c:axId val="88439424"/>
        <c:scaling>
          <c:orientation val="minMax"/>
          <c:max val="6.7"/>
          <c:min val="4.7"/>
        </c:scaling>
        <c:delete val="0"/>
        <c:axPos val="l"/>
        <c:majorGridlines/>
        <c:numFmt formatCode="General" sourceLinked="1"/>
        <c:majorTickMark val="out"/>
        <c:minorTickMark val="none"/>
        <c:tickLblPos val="nextTo"/>
        <c:spPr>
          <a:ln>
            <a:solidFill>
              <a:schemeClr val="tx1">
                <a:alpha val="68000"/>
              </a:schemeClr>
            </a:solidFill>
          </a:ln>
        </c:spPr>
        <c:crossAx val="88437888"/>
        <c:crosses val="autoZero"/>
        <c:crossBetween val="between"/>
        <c:majorUnit val="0.5"/>
        <c:minorUnit val="0.1"/>
      </c:valAx>
    </c:plotArea>
    <c:legend>
      <c:legendPos val="r"/>
      <c:overlay val="0"/>
      <c:txPr>
        <a:bodyPr/>
        <a:lstStyle/>
        <a:p>
          <a:pPr>
            <a:defRPr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7386259211877691E-2"/>
          <c:y val="3.3515390957393552E-2"/>
          <c:w val="0.65564196351886217"/>
          <c:h val="0.60972363574313382"/>
        </c:manualLayout>
      </c:layout>
      <c:lineChart>
        <c:grouping val="standard"/>
        <c:varyColors val="0"/>
        <c:ser>
          <c:idx val="0"/>
          <c:order val="0"/>
          <c:tx>
            <c:strRef>
              <c:f>Sheet1!$B$1</c:f>
              <c:strCache>
                <c:ptCount val="1"/>
                <c:pt idx="0">
                  <c:v>All, n=80-81</c:v>
                </c:pt>
              </c:strCache>
            </c:strRef>
          </c:tx>
          <c:spPr>
            <a:ln>
              <a:solidFill>
                <a:srgbClr val="F48024"/>
              </a:solidFill>
            </a:ln>
          </c:spPr>
          <c:marker>
            <c:symbol val="none"/>
          </c:marker>
          <c:cat>
            <c:strRef>
              <c:f>Sheet1!$A$2:$A$9</c:f>
              <c:strCache>
                <c:ptCount val="8"/>
                <c:pt idx="0">
                  <c:v>Mission</c:v>
                </c:pt>
                <c:pt idx="1">
                  <c:v>Relationships*</c:v>
                </c:pt>
                <c:pt idx="2">
                  <c:v>Team Leadership</c:v>
                </c:pt>
                <c:pt idx="3">
                  <c:v>Roles/Autonomy</c:v>
                </c:pt>
                <c:pt idx="4">
                  <c:v>Communication</c:v>
                </c:pt>
                <c:pt idx="5">
                  <c:v>Linkages</c:v>
                </c:pt>
                <c:pt idx="6">
                  <c:v>Decision Making</c:v>
                </c:pt>
                <c:pt idx="7">
                  <c:v>Client Involvement</c:v>
                </c:pt>
              </c:strCache>
            </c:strRef>
          </c:cat>
          <c:val>
            <c:numRef>
              <c:f>Sheet1!$B$2:$B$9</c:f>
              <c:numCache>
                <c:formatCode>General</c:formatCode>
                <c:ptCount val="8"/>
                <c:pt idx="0">
                  <c:v>6</c:v>
                </c:pt>
                <c:pt idx="1">
                  <c:v>6.24</c:v>
                </c:pt>
                <c:pt idx="2">
                  <c:v>5.67</c:v>
                </c:pt>
                <c:pt idx="3">
                  <c:v>5.37</c:v>
                </c:pt>
                <c:pt idx="4">
                  <c:v>5.74</c:v>
                </c:pt>
                <c:pt idx="5">
                  <c:v>5.42</c:v>
                </c:pt>
                <c:pt idx="6">
                  <c:v>4.8099999999999996</c:v>
                </c:pt>
                <c:pt idx="7">
                  <c:v>6.24</c:v>
                </c:pt>
              </c:numCache>
            </c:numRef>
          </c:val>
          <c:smooth val="0"/>
          <c:extLst>
            <c:ext xmlns:c16="http://schemas.microsoft.com/office/drawing/2014/chart" uri="{C3380CC4-5D6E-409C-BE32-E72D297353CC}">
              <c16:uniqueId val="{00000000-1538-4E16-B0F2-531AEEC1F9A3}"/>
            </c:ext>
          </c:extLst>
        </c:ser>
        <c:ser>
          <c:idx val="1"/>
          <c:order val="1"/>
          <c:tx>
            <c:strRef>
              <c:f>Sheet1!$C$1</c:f>
              <c:strCache>
                <c:ptCount val="1"/>
                <c:pt idx="0">
                  <c:v>Staff, n=60</c:v>
                </c:pt>
              </c:strCache>
            </c:strRef>
          </c:tx>
          <c:spPr>
            <a:ln>
              <a:solidFill>
                <a:srgbClr val="00B050"/>
              </a:solidFill>
            </a:ln>
          </c:spPr>
          <c:marker>
            <c:symbol val="none"/>
          </c:marker>
          <c:cat>
            <c:strRef>
              <c:f>Sheet1!$A$2:$A$9</c:f>
              <c:strCache>
                <c:ptCount val="8"/>
                <c:pt idx="0">
                  <c:v>Mission</c:v>
                </c:pt>
                <c:pt idx="1">
                  <c:v>Relationships*</c:v>
                </c:pt>
                <c:pt idx="2">
                  <c:v>Team Leadership</c:v>
                </c:pt>
                <c:pt idx="3">
                  <c:v>Roles/Autonomy</c:v>
                </c:pt>
                <c:pt idx="4">
                  <c:v>Communication</c:v>
                </c:pt>
                <c:pt idx="5">
                  <c:v>Linkages</c:v>
                </c:pt>
                <c:pt idx="6">
                  <c:v>Decision Making</c:v>
                </c:pt>
                <c:pt idx="7">
                  <c:v>Client Involvement</c:v>
                </c:pt>
              </c:strCache>
            </c:strRef>
          </c:cat>
          <c:val>
            <c:numRef>
              <c:f>Sheet1!$C$2:$C$9</c:f>
              <c:numCache>
                <c:formatCode>General</c:formatCode>
                <c:ptCount val="8"/>
                <c:pt idx="0">
                  <c:v>5.92</c:v>
                </c:pt>
                <c:pt idx="1">
                  <c:v>6.1</c:v>
                </c:pt>
                <c:pt idx="2">
                  <c:v>5.64</c:v>
                </c:pt>
                <c:pt idx="3">
                  <c:v>5.34</c:v>
                </c:pt>
                <c:pt idx="4">
                  <c:v>5.67</c:v>
                </c:pt>
                <c:pt idx="5">
                  <c:v>5.35</c:v>
                </c:pt>
                <c:pt idx="6">
                  <c:v>4.8099999999999996</c:v>
                </c:pt>
                <c:pt idx="7">
                  <c:v>6.23</c:v>
                </c:pt>
              </c:numCache>
            </c:numRef>
          </c:val>
          <c:smooth val="0"/>
          <c:extLst>
            <c:ext xmlns:c16="http://schemas.microsoft.com/office/drawing/2014/chart" uri="{C3380CC4-5D6E-409C-BE32-E72D297353CC}">
              <c16:uniqueId val="{00000001-1538-4E16-B0F2-531AEEC1F9A3}"/>
            </c:ext>
          </c:extLst>
        </c:ser>
        <c:ser>
          <c:idx val="2"/>
          <c:order val="2"/>
          <c:tx>
            <c:strRef>
              <c:f>Sheet1!$D$1</c:f>
              <c:strCache>
                <c:ptCount val="1"/>
                <c:pt idx="0">
                  <c:v>Clinicians, n=20-21</c:v>
                </c:pt>
              </c:strCache>
            </c:strRef>
          </c:tx>
          <c:spPr>
            <a:ln>
              <a:solidFill>
                <a:srgbClr val="FF0000"/>
              </a:solidFill>
            </a:ln>
          </c:spPr>
          <c:marker>
            <c:symbol val="none"/>
          </c:marker>
          <c:cat>
            <c:strRef>
              <c:f>Sheet1!$A$2:$A$9</c:f>
              <c:strCache>
                <c:ptCount val="8"/>
                <c:pt idx="0">
                  <c:v>Mission</c:v>
                </c:pt>
                <c:pt idx="1">
                  <c:v>Relationships*</c:v>
                </c:pt>
                <c:pt idx="2">
                  <c:v>Team Leadership</c:v>
                </c:pt>
                <c:pt idx="3">
                  <c:v>Roles/Autonomy</c:v>
                </c:pt>
                <c:pt idx="4">
                  <c:v>Communication</c:v>
                </c:pt>
                <c:pt idx="5">
                  <c:v>Linkages</c:v>
                </c:pt>
                <c:pt idx="6">
                  <c:v>Decision Making</c:v>
                </c:pt>
                <c:pt idx="7">
                  <c:v>Client Involvement</c:v>
                </c:pt>
              </c:strCache>
            </c:strRef>
          </c:cat>
          <c:val>
            <c:numRef>
              <c:f>Sheet1!$D$2:$D$9</c:f>
              <c:numCache>
                <c:formatCode>General</c:formatCode>
                <c:ptCount val="8"/>
                <c:pt idx="0">
                  <c:v>6.21</c:v>
                </c:pt>
                <c:pt idx="1">
                  <c:v>6.64</c:v>
                </c:pt>
                <c:pt idx="2">
                  <c:v>5.76</c:v>
                </c:pt>
                <c:pt idx="3">
                  <c:v>5.47</c:v>
                </c:pt>
                <c:pt idx="4">
                  <c:v>5.93</c:v>
                </c:pt>
                <c:pt idx="5">
                  <c:v>5.64</c:v>
                </c:pt>
                <c:pt idx="6">
                  <c:v>4.8</c:v>
                </c:pt>
                <c:pt idx="7">
                  <c:v>6.23</c:v>
                </c:pt>
              </c:numCache>
            </c:numRef>
          </c:val>
          <c:smooth val="0"/>
          <c:extLst>
            <c:ext xmlns:c16="http://schemas.microsoft.com/office/drawing/2014/chart" uri="{C3380CC4-5D6E-409C-BE32-E72D297353CC}">
              <c16:uniqueId val="{00000002-1538-4E16-B0F2-531AEEC1F9A3}"/>
            </c:ext>
          </c:extLst>
        </c:ser>
        <c:dLbls>
          <c:showLegendKey val="0"/>
          <c:showVal val="0"/>
          <c:showCatName val="0"/>
          <c:showSerName val="0"/>
          <c:showPercent val="0"/>
          <c:showBubbleSize val="0"/>
        </c:dLbls>
        <c:smooth val="0"/>
        <c:axId val="104135680"/>
        <c:axId val="104162816"/>
      </c:lineChart>
      <c:catAx>
        <c:axId val="104135680"/>
        <c:scaling>
          <c:orientation val="minMax"/>
        </c:scaling>
        <c:delete val="0"/>
        <c:axPos val="b"/>
        <c:numFmt formatCode="General" sourceLinked="0"/>
        <c:majorTickMark val="out"/>
        <c:minorTickMark val="none"/>
        <c:tickLblPos val="nextTo"/>
        <c:txPr>
          <a:bodyPr/>
          <a:lstStyle/>
          <a:p>
            <a:pPr>
              <a:defRPr b="1"/>
            </a:pPr>
            <a:endParaRPr lang="en-US"/>
          </a:p>
        </c:txPr>
        <c:crossAx val="104162816"/>
        <c:crosses val="autoZero"/>
        <c:auto val="1"/>
        <c:lblAlgn val="ctr"/>
        <c:lblOffset val="100"/>
        <c:noMultiLvlLbl val="0"/>
      </c:catAx>
      <c:valAx>
        <c:axId val="104162816"/>
        <c:scaling>
          <c:orientation val="minMax"/>
          <c:max val="7"/>
          <c:min val="4.7"/>
        </c:scaling>
        <c:delete val="0"/>
        <c:axPos val="l"/>
        <c:majorGridlines/>
        <c:numFmt formatCode="General" sourceLinked="1"/>
        <c:majorTickMark val="out"/>
        <c:minorTickMark val="none"/>
        <c:tickLblPos val="nextTo"/>
        <c:crossAx val="104135680"/>
        <c:crosses val="autoZero"/>
        <c:crossBetween val="between"/>
      </c:valAx>
    </c:plotArea>
    <c:legend>
      <c:legendPos val="r"/>
      <c:overlay val="0"/>
      <c:txPr>
        <a:bodyPr/>
        <a:lstStyle/>
        <a:p>
          <a:pPr>
            <a:defRPr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Baseline, n=27</c:v>
                </c:pt>
              </c:strCache>
            </c:strRef>
          </c:tx>
          <c:invertIfNegative val="0"/>
          <c:cat>
            <c:strRef>
              <c:f>Sheet1!$A$2:$A$9</c:f>
              <c:strCache>
                <c:ptCount val="8"/>
                <c:pt idx="0">
                  <c:v>Mission</c:v>
                </c:pt>
                <c:pt idx="1">
                  <c:v>Relationships</c:v>
                </c:pt>
                <c:pt idx="2">
                  <c:v>Team Leadership</c:v>
                </c:pt>
                <c:pt idx="3">
                  <c:v>Roles/Autonomy</c:v>
                </c:pt>
                <c:pt idx="4">
                  <c:v>Communication</c:v>
                </c:pt>
                <c:pt idx="5">
                  <c:v>Linkages</c:v>
                </c:pt>
                <c:pt idx="6">
                  <c:v>Decision Making</c:v>
                </c:pt>
                <c:pt idx="7">
                  <c:v>Client Involvement</c:v>
                </c:pt>
              </c:strCache>
            </c:strRef>
          </c:cat>
          <c:val>
            <c:numRef>
              <c:f>Sheet1!$B$2:$B$9</c:f>
              <c:numCache>
                <c:formatCode>General</c:formatCode>
                <c:ptCount val="8"/>
                <c:pt idx="0">
                  <c:v>6.1</c:v>
                </c:pt>
                <c:pt idx="1">
                  <c:v>6.3</c:v>
                </c:pt>
                <c:pt idx="2">
                  <c:v>5.8</c:v>
                </c:pt>
                <c:pt idx="3">
                  <c:v>5.52</c:v>
                </c:pt>
                <c:pt idx="4">
                  <c:v>5.81</c:v>
                </c:pt>
                <c:pt idx="5">
                  <c:v>5.43</c:v>
                </c:pt>
                <c:pt idx="6">
                  <c:v>5</c:v>
                </c:pt>
                <c:pt idx="7">
                  <c:v>6.35</c:v>
                </c:pt>
              </c:numCache>
            </c:numRef>
          </c:val>
          <c:extLst>
            <c:ext xmlns:c16="http://schemas.microsoft.com/office/drawing/2014/chart" uri="{C3380CC4-5D6E-409C-BE32-E72D297353CC}">
              <c16:uniqueId val="{00000000-3363-4BF3-BF1A-05B7C4E5C474}"/>
            </c:ext>
          </c:extLst>
        </c:ser>
        <c:ser>
          <c:idx val="1"/>
          <c:order val="1"/>
          <c:tx>
            <c:strRef>
              <c:f>Sheet1!$C$1</c:f>
              <c:strCache>
                <c:ptCount val="1"/>
                <c:pt idx="0">
                  <c:v>Repeat, n=24</c:v>
                </c:pt>
              </c:strCache>
            </c:strRef>
          </c:tx>
          <c:invertIfNegative val="0"/>
          <c:cat>
            <c:strRef>
              <c:f>Sheet1!$A$2:$A$9</c:f>
              <c:strCache>
                <c:ptCount val="8"/>
                <c:pt idx="0">
                  <c:v>Mission</c:v>
                </c:pt>
                <c:pt idx="1">
                  <c:v>Relationships</c:v>
                </c:pt>
                <c:pt idx="2">
                  <c:v>Team Leadership</c:v>
                </c:pt>
                <c:pt idx="3">
                  <c:v>Roles/Autonomy</c:v>
                </c:pt>
                <c:pt idx="4">
                  <c:v>Communication</c:v>
                </c:pt>
                <c:pt idx="5">
                  <c:v>Linkages</c:v>
                </c:pt>
                <c:pt idx="6">
                  <c:v>Decision Making</c:v>
                </c:pt>
                <c:pt idx="7">
                  <c:v>Client Involvement</c:v>
                </c:pt>
              </c:strCache>
            </c:strRef>
          </c:cat>
          <c:val>
            <c:numRef>
              <c:f>Sheet1!$C$2:$C$9</c:f>
              <c:numCache>
                <c:formatCode>General</c:formatCode>
                <c:ptCount val="8"/>
                <c:pt idx="0">
                  <c:v>6.02</c:v>
                </c:pt>
                <c:pt idx="1">
                  <c:v>6.22</c:v>
                </c:pt>
                <c:pt idx="2">
                  <c:v>5.7</c:v>
                </c:pt>
                <c:pt idx="3">
                  <c:v>5.49</c:v>
                </c:pt>
                <c:pt idx="4">
                  <c:v>5.76</c:v>
                </c:pt>
                <c:pt idx="5">
                  <c:v>5.41</c:v>
                </c:pt>
                <c:pt idx="6">
                  <c:v>4.76</c:v>
                </c:pt>
                <c:pt idx="7">
                  <c:v>6.46</c:v>
                </c:pt>
              </c:numCache>
            </c:numRef>
          </c:val>
          <c:extLst>
            <c:ext xmlns:c16="http://schemas.microsoft.com/office/drawing/2014/chart" uri="{C3380CC4-5D6E-409C-BE32-E72D297353CC}">
              <c16:uniqueId val="{00000001-3363-4BF3-BF1A-05B7C4E5C474}"/>
            </c:ext>
          </c:extLst>
        </c:ser>
        <c:dLbls>
          <c:showLegendKey val="0"/>
          <c:showVal val="0"/>
          <c:showCatName val="0"/>
          <c:showSerName val="0"/>
          <c:showPercent val="0"/>
          <c:showBubbleSize val="0"/>
        </c:dLbls>
        <c:gapWidth val="150"/>
        <c:axId val="107816448"/>
        <c:axId val="107817984"/>
      </c:barChart>
      <c:catAx>
        <c:axId val="107816448"/>
        <c:scaling>
          <c:orientation val="minMax"/>
        </c:scaling>
        <c:delete val="0"/>
        <c:axPos val="b"/>
        <c:numFmt formatCode="General" sourceLinked="0"/>
        <c:majorTickMark val="out"/>
        <c:minorTickMark val="none"/>
        <c:tickLblPos val="nextTo"/>
        <c:txPr>
          <a:bodyPr/>
          <a:lstStyle/>
          <a:p>
            <a:pPr>
              <a:defRPr b="1"/>
            </a:pPr>
            <a:endParaRPr lang="en-US"/>
          </a:p>
        </c:txPr>
        <c:crossAx val="107817984"/>
        <c:crosses val="autoZero"/>
        <c:auto val="1"/>
        <c:lblAlgn val="ctr"/>
        <c:lblOffset val="100"/>
        <c:noMultiLvlLbl val="0"/>
      </c:catAx>
      <c:valAx>
        <c:axId val="107817984"/>
        <c:scaling>
          <c:orientation val="minMax"/>
          <c:max val="7"/>
          <c:min val="4"/>
        </c:scaling>
        <c:delete val="0"/>
        <c:axPos val="l"/>
        <c:majorGridlines/>
        <c:numFmt formatCode="General" sourceLinked="1"/>
        <c:majorTickMark val="out"/>
        <c:minorTickMark val="none"/>
        <c:tickLblPos val="nextTo"/>
        <c:crossAx val="107816448"/>
        <c:crosses val="autoZero"/>
        <c:crossBetween val="between"/>
      </c:valAx>
    </c:plotArea>
    <c:legend>
      <c:legendPos val="r"/>
      <c:overlay val="0"/>
      <c:txPr>
        <a:bodyPr/>
        <a:lstStyle/>
        <a:p>
          <a:pPr>
            <a:defRPr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7078385326148751E-2"/>
          <c:y val="3.9043938469253345E-2"/>
          <c:w val="0.76580851678233264"/>
          <c:h val="0.6079143047929314"/>
        </c:manualLayout>
      </c:layout>
      <c:barChart>
        <c:barDir val="col"/>
        <c:grouping val="clustered"/>
        <c:varyColors val="0"/>
        <c:ser>
          <c:idx val="0"/>
          <c:order val="0"/>
          <c:tx>
            <c:strRef>
              <c:f>Sheet1!$B$1</c:f>
              <c:strCache>
                <c:ptCount val="1"/>
                <c:pt idx="0">
                  <c:v>Baseline, n=7</c:v>
                </c:pt>
              </c:strCache>
            </c:strRef>
          </c:tx>
          <c:invertIfNegative val="0"/>
          <c:cat>
            <c:strRef>
              <c:f>Sheet1!$A$2:$A$9</c:f>
              <c:strCache>
                <c:ptCount val="8"/>
                <c:pt idx="0">
                  <c:v>Mission *</c:v>
                </c:pt>
                <c:pt idx="1">
                  <c:v>Relationships</c:v>
                </c:pt>
                <c:pt idx="2">
                  <c:v>Team Leadership</c:v>
                </c:pt>
                <c:pt idx="3">
                  <c:v>Roles/Autonomy</c:v>
                </c:pt>
                <c:pt idx="4">
                  <c:v>Communication*</c:v>
                </c:pt>
                <c:pt idx="5">
                  <c:v>Linkages</c:v>
                </c:pt>
                <c:pt idx="6">
                  <c:v>Decision Making</c:v>
                </c:pt>
                <c:pt idx="7">
                  <c:v>Client Involvement</c:v>
                </c:pt>
              </c:strCache>
            </c:strRef>
          </c:cat>
          <c:val>
            <c:numRef>
              <c:f>Sheet1!$B$2:$B$9</c:f>
              <c:numCache>
                <c:formatCode>General</c:formatCode>
                <c:ptCount val="8"/>
                <c:pt idx="0">
                  <c:v>5.73</c:v>
                </c:pt>
                <c:pt idx="1">
                  <c:v>6.34</c:v>
                </c:pt>
                <c:pt idx="2">
                  <c:v>5.45</c:v>
                </c:pt>
                <c:pt idx="3">
                  <c:v>4.96</c:v>
                </c:pt>
                <c:pt idx="4">
                  <c:v>5.26</c:v>
                </c:pt>
                <c:pt idx="5">
                  <c:v>5.54</c:v>
                </c:pt>
                <c:pt idx="6">
                  <c:v>4.4800000000000004</c:v>
                </c:pt>
                <c:pt idx="7">
                  <c:v>6.11</c:v>
                </c:pt>
              </c:numCache>
            </c:numRef>
          </c:val>
          <c:extLst>
            <c:ext xmlns:c16="http://schemas.microsoft.com/office/drawing/2014/chart" uri="{C3380CC4-5D6E-409C-BE32-E72D297353CC}">
              <c16:uniqueId val="{00000000-330B-4035-8EDF-A4E9D85CA635}"/>
            </c:ext>
          </c:extLst>
        </c:ser>
        <c:ser>
          <c:idx val="1"/>
          <c:order val="1"/>
          <c:tx>
            <c:strRef>
              <c:f>Sheet1!$C$1</c:f>
              <c:strCache>
                <c:ptCount val="1"/>
                <c:pt idx="0">
                  <c:v>Repeat, n=14</c:v>
                </c:pt>
              </c:strCache>
            </c:strRef>
          </c:tx>
          <c:invertIfNegative val="0"/>
          <c:cat>
            <c:strRef>
              <c:f>Sheet1!$A$2:$A$9</c:f>
              <c:strCache>
                <c:ptCount val="8"/>
                <c:pt idx="0">
                  <c:v>Mission *</c:v>
                </c:pt>
                <c:pt idx="1">
                  <c:v>Relationships</c:v>
                </c:pt>
                <c:pt idx="2">
                  <c:v>Team Leadership</c:v>
                </c:pt>
                <c:pt idx="3">
                  <c:v>Roles/Autonomy</c:v>
                </c:pt>
                <c:pt idx="4">
                  <c:v>Communication*</c:v>
                </c:pt>
                <c:pt idx="5">
                  <c:v>Linkages</c:v>
                </c:pt>
                <c:pt idx="6">
                  <c:v>Decision Making</c:v>
                </c:pt>
                <c:pt idx="7">
                  <c:v>Client Involvement</c:v>
                </c:pt>
              </c:strCache>
            </c:strRef>
          </c:cat>
          <c:val>
            <c:numRef>
              <c:f>Sheet1!$C$2:$C$9</c:f>
              <c:numCache>
                <c:formatCode>General</c:formatCode>
                <c:ptCount val="8"/>
                <c:pt idx="0">
                  <c:v>6.45</c:v>
                </c:pt>
                <c:pt idx="1">
                  <c:v>6.79</c:v>
                </c:pt>
                <c:pt idx="2">
                  <c:v>5.91</c:v>
                </c:pt>
                <c:pt idx="3">
                  <c:v>5.72</c:v>
                </c:pt>
                <c:pt idx="4">
                  <c:v>6.26</c:v>
                </c:pt>
                <c:pt idx="5">
                  <c:v>5.7</c:v>
                </c:pt>
                <c:pt idx="6">
                  <c:v>4.9800000000000004</c:v>
                </c:pt>
                <c:pt idx="7">
                  <c:v>6.38</c:v>
                </c:pt>
              </c:numCache>
            </c:numRef>
          </c:val>
          <c:extLst>
            <c:ext xmlns:c16="http://schemas.microsoft.com/office/drawing/2014/chart" uri="{C3380CC4-5D6E-409C-BE32-E72D297353CC}">
              <c16:uniqueId val="{00000001-330B-4035-8EDF-A4E9D85CA635}"/>
            </c:ext>
          </c:extLst>
        </c:ser>
        <c:dLbls>
          <c:showLegendKey val="0"/>
          <c:showVal val="0"/>
          <c:showCatName val="0"/>
          <c:showSerName val="0"/>
          <c:showPercent val="0"/>
          <c:showBubbleSize val="0"/>
        </c:dLbls>
        <c:gapWidth val="150"/>
        <c:axId val="107627648"/>
        <c:axId val="107629184"/>
      </c:barChart>
      <c:catAx>
        <c:axId val="107627648"/>
        <c:scaling>
          <c:orientation val="minMax"/>
        </c:scaling>
        <c:delete val="0"/>
        <c:axPos val="b"/>
        <c:numFmt formatCode="General" sourceLinked="0"/>
        <c:majorTickMark val="out"/>
        <c:minorTickMark val="none"/>
        <c:tickLblPos val="nextTo"/>
        <c:txPr>
          <a:bodyPr/>
          <a:lstStyle/>
          <a:p>
            <a:pPr>
              <a:defRPr b="1"/>
            </a:pPr>
            <a:endParaRPr lang="en-US"/>
          </a:p>
        </c:txPr>
        <c:crossAx val="107629184"/>
        <c:crosses val="autoZero"/>
        <c:auto val="1"/>
        <c:lblAlgn val="ctr"/>
        <c:lblOffset val="100"/>
        <c:noMultiLvlLbl val="0"/>
      </c:catAx>
      <c:valAx>
        <c:axId val="107629184"/>
        <c:scaling>
          <c:orientation val="minMax"/>
          <c:max val="7"/>
          <c:min val="4"/>
        </c:scaling>
        <c:delete val="0"/>
        <c:axPos val="l"/>
        <c:majorGridlines/>
        <c:numFmt formatCode="General" sourceLinked="1"/>
        <c:majorTickMark val="out"/>
        <c:minorTickMark val="none"/>
        <c:tickLblPos val="nextTo"/>
        <c:crossAx val="107627648"/>
        <c:crosses val="autoZero"/>
        <c:crossBetween val="between"/>
      </c:valAx>
    </c:plotArea>
    <c:legend>
      <c:legendPos val="r"/>
      <c:overlay val="0"/>
      <c:txPr>
        <a:bodyPr/>
        <a:lstStyle/>
        <a:p>
          <a:pPr>
            <a:defRPr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0.74689</cdr:x>
      <cdr:y>0.79694</cdr:y>
    </cdr:from>
    <cdr:to>
      <cdr:x>0.96483</cdr:x>
      <cdr:y>0.87366</cdr:y>
    </cdr:to>
    <cdr:sp macro="" textlink="">
      <cdr:nvSpPr>
        <cdr:cNvPr id="2" name="TextBox 1"/>
        <cdr:cNvSpPr txBox="1"/>
      </cdr:nvSpPr>
      <cdr:spPr bwMode="auto">
        <a:xfrm xmlns:a="http://schemas.openxmlformats.org/drawingml/2006/main">
          <a:off x="6217783" y="3196998"/>
          <a:ext cx="1814286" cy="307777"/>
        </a:xfrm>
        <a:prstGeom xmlns:a="http://schemas.openxmlformats.org/drawingml/2006/main" prst="rect">
          <a:avLst/>
        </a:prstGeom>
        <a:noFill xmlns:a="http://schemas.openxmlformats.org/drawingml/2006/main"/>
        <a:ln xmlns:a="http://schemas.openxmlformats.org/drawingml/2006/main" w="19050" algn="ctr">
          <a:solidFill>
            <a:srgbClr val="FF0000"/>
          </a:solidFill>
          <a:miter lim="800000"/>
          <a:headEnd/>
          <a:tailEnd/>
        </a:l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gn="ctr"/>
          <a:r>
            <a:rPr lang="en-US" sz="2000" dirty="0"/>
            <a:t>* p &lt;0.05</a:t>
          </a:r>
        </a:p>
      </cdr:txBody>
    </cdr:sp>
  </cdr:relSizeAnchor>
</c:userShapes>
</file>

<file path=ppt/drawings/drawing2.xml><?xml version="1.0" encoding="utf-8"?>
<c:userShapes xmlns:c="http://schemas.openxmlformats.org/drawingml/2006/chart">
  <cdr:relSizeAnchor xmlns:cdr="http://schemas.openxmlformats.org/drawingml/2006/chartDrawing">
    <cdr:from>
      <cdr:x>0.74689</cdr:x>
      <cdr:y>0.79694</cdr:y>
    </cdr:from>
    <cdr:to>
      <cdr:x>0.96483</cdr:x>
      <cdr:y>0.86393</cdr:y>
    </cdr:to>
    <cdr:sp macro="" textlink="">
      <cdr:nvSpPr>
        <cdr:cNvPr id="2" name="TextBox 1"/>
        <cdr:cNvSpPr txBox="1"/>
      </cdr:nvSpPr>
      <cdr:spPr bwMode="auto">
        <a:xfrm xmlns:a="http://schemas.openxmlformats.org/drawingml/2006/main">
          <a:off x="6450622" y="3661554"/>
          <a:ext cx="1882269" cy="307777"/>
        </a:xfrm>
        <a:prstGeom xmlns:a="http://schemas.openxmlformats.org/drawingml/2006/main" prst="rect">
          <a:avLst/>
        </a:prstGeom>
        <a:noFill xmlns:a="http://schemas.openxmlformats.org/drawingml/2006/main"/>
        <a:ln xmlns:a="http://schemas.openxmlformats.org/drawingml/2006/main" w="19050" algn="ctr">
          <a:solidFill>
            <a:srgbClr val="FF0000"/>
          </a:solidFill>
          <a:miter lim="800000"/>
          <a:headEnd/>
          <a:tailEnd/>
        </a:l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gn="ctr"/>
          <a:r>
            <a:rPr lang="en-US" sz="2000" b="1" dirty="0"/>
            <a:t>* p &lt;0.05</a:t>
          </a:r>
        </a:p>
      </cdr:txBody>
    </cdr:sp>
  </cdr:relSizeAnchor>
  <cdr:relSizeAnchor xmlns:cdr="http://schemas.openxmlformats.org/drawingml/2006/chartDrawing">
    <cdr:from>
      <cdr:x>0.06092</cdr:x>
      <cdr:y>0.06599</cdr:y>
    </cdr:from>
    <cdr:to>
      <cdr:x>0.15135</cdr:x>
      <cdr:y>0.36867</cdr:y>
    </cdr:to>
    <cdr:sp macro="" textlink="">
      <cdr:nvSpPr>
        <cdr:cNvPr id="3" name="Oval 2"/>
        <cdr:cNvSpPr/>
      </cdr:nvSpPr>
      <cdr:spPr bwMode="auto">
        <a:xfrm xmlns:a="http://schemas.openxmlformats.org/drawingml/2006/main">
          <a:off x="526104" y="303212"/>
          <a:ext cx="781050" cy="1390650"/>
        </a:xfrm>
        <a:prstGeom xmlns:a="http://schemas.openxmlformats.org/drawingml/2006/main" prst="ellipse">
          <a:avLst/>
        </a:prstGeom>
        <a:noFill xmlns:a="http://schemas.openxmlformats.org/drawingml/2006/main"/>
        <a:ln xmlns:a="http://schemas.openxmlformats.org/drawingml/2006/main" w="22225" algn="ctr">
          <a:solidFill>
            <a:srgbClr val="FF0000"/>
          </a:solidFill>
          <a:miter lim="800000"/>
          <a:headEnd/>
          <a:tailEnd/>
        </a:ln>
      </cdr:spPr>
      <cdr:txBody>
        <a:bodyPr xmlns:a="http://schemas.openxmlformats.org/drawingml/2006/main" vertOverflow="clip" wrap="none" rtlCol="0" anchor="ctr"/>
        <a:lstStyle xmlns:a="http://schemas.openxmlformats.org/drawingml/2006/main"/>
        <a:p xmlns:a="http://schemas.openxmlformats.org/drawingml/2006/main">
          <a:endParaRPr lang="en-US" dirty="0"/>
        </a:p>
      </cdr:txBody>
    </cdr:sp>
  </cdr:relSizeAnchor>
  <cdr:relSizeAnchor xmlns:cdr="http://schemas.openxmlformats.org/drawingml/2006/chartDrawing">
    <cdr:from>
      <cdr:x>0.44398</cdr:x>
      <cdr:y>0.14063</cdr:y>
    </cdr:from>
    <cdr:to>
      <cdr:x>0.53441</cdr:x>
      <cdr:y>0.43777</cdr:y>
    </cdr:to>
    <cdr:sp macro="" textlink="">
      <cdr:nvSpPr>
        <cdr:cNvPr id="4" name="Oval 3"/>
        <cdr:cNvSpPr/>
      </cdr:nvSpPr>
      <cdr:spPr bwMode="auto">
        <a:xfrm xmlns:a="http://schemas.openxmlformats.org/drawingml/2006/main">
          <a:off x="3834454" y="646112"/>
          <a:ext cx="781050" cy="1365250"/>
        </a:xfrm>
        <a:prstGeom xmlns:a="http://schemas.openxmlformats.org/drawingml/2006/main" prst="ellipse">
          <a:avLst/>
        </a:prstGeom>
        <a:noFill xmlns:a="http://schemas.openxmlformats.org/drawingml/2006/main"/>
        <a:ln xmlns:a="http://schemas.openxmlformats.org/drawingml/2006/main" w="22225" algn="ctr">
          <a:solidFill>
            <a:srgbClr val="FF0000"/>
          </a:solidFill>
          <a:miter lim="800000"/>
          <a:headEnd/>
          <a:tailEnd/>
        </a:ln>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dirty="0"/>
        </a:p>
      </cdr:txBody>
    </cdr:sp>
  </cdr:relSizeAnchor>
</c:userShapes>
</file>

<file path=ppt/handoutMasters/_rels/handoutMaster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Header Placeholder 1"/>
          <p:cNvSpPr>
            <a:spLocks noGrp="1"/>
          </p:cNvSpPr>
          <p:nvPr>
            <p:ph type="hdr" sz="quarter"/>
          </p:nvPr>
        </p:nvSpPr>
        <p:spPr>
          <a:xfrm>
            <a:off x="2220616" y="8863084"/>
            <a:ext cx="2664646" cy="137851"/>
          </a:xfrm>
          <a:prstGeom prst="rect">
            <a:avLst/>
          </a:prstGeom>
        </p:spPr>
        <p:txBody>
          <a:bodyPr vert="horz" wrap="square" lIns="0" tIns="0" rIns="0" bIns="0" rtlCol="0" anchor="t" anchorCtr="0"/>
          <a:lstStyle>
            <a:lvl1pPr algn="l">
              <a:defRPr sz="800"/>
            </a:lvl1pPr>
          </a:lstStyle>
          <a:p>
            <a:pPr>
              <a:lnSpc>
                <a:spcPct val="95000"/>
              </a:lnSpc>
            </a:pPr>
            <a:r>
              <a:rPr lang="en-US" dirty="0">
                <a:latin typeface="Arial" pitchFamily="34" charset="0"/>
                <a:cs typeface="Arial" pitchFamily="34" charset="0"/>
              </a:rPr>
              <a:t>[ADD PRESENTATION TITLE: INSERT TAB &gt; HEADER &amp; FOOTER &gt; NOTES AND HANDOUTS]</a:t>
            </a:r>
          </a:p>
        </p:txBody>
      </p:sp>
      <p:sp>
        <p:nvSpPr>
          <p:cNvPr id="7" name="Date Placeholder 2"/>
          <p:cNvSpPr>
            <a:spLocks noGrp="1"/>
          </p:cNvSpPr>
          <p:nvPr>
            <p:ph type="dt" idx="1"/>
          </p:nvPr>
        </p:nvSpPr>
        <p:spPr>
          <a:xfrm>
            <a:off x="1199311" y="8856576"/>
            <a:ext cx="880135" cy="146304"/>
          </a:xfrm>
          <a:prstGeom prst="rect">
            <a:avLst/>
          </a:prstGeom>
        </p:spPr>
        <p:txBody>
          <a:bodyPr vert="horz" lIns="0" tIns="0" rIns="0" bIns="0" rtlCol="0"/>
          <a:lstStyle>
            <a:lvl1pPr algn="r">
              <a:defRPr sz="800"/>
            </a:lvl1pPr>
          </a:lstStyle>
          <a:p>
            <a:pPr algn="l"/>
            <a:fld id="{9535A4AE-AB74-4BDA-B84A-019528CC2B4D}" type="datetimeFigureOut">
              <a:rPr lang="en-US" smtClean="0">
                <a:latin typeface="Arial" pitchFamily="34" charset="0"/>
                <a:cs typeface="Arial" pitchFamily="34" charset="0"/>
              </a:rPr>
              <a:pPr algn="l"/>
              <a:t>8/18/2021</a:t>
            </a:fld>
            <a:endParaRPr lang="en-US" dirty="0">
              <a:latin typeface="Arial" pitchFamily="34" charset="0"/>
              <a:cs typeface="Arial" pitchFamily="34" charset="0"/>
            </a:endParaRPr>
          </a:p>
        </p:txBody>
      </p:sp>
      <p:cxnSp>
        <p:nvCxnSpPr>
          <p:cNvPr id="44" name="Straight Connector 43"/>
          <p:cNvCxnSpPr/>
          <p:nvPr/>
        </p:nvCxnSpPr>
        <p:spPr>
          <a:xfrm>
            <a:off x="455585" y="8795705"/>
            <a:ext cx="5943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Slide Number Placeholder 6"/>
          <p:cNvSpPr>
            <a:spLocks noGrp="1"/>
          </p:cNvSpPr>
          <p:nvPr>
            <p:ph type="sldNum" sz="quarter" idx="3"/>
          </p:nvPr>
        </p:nvSpPr>
        <p:spPr>
          <a:xfrm>
            <a:off x="441507" y="8857103"/>
            <a:ext cx="554100" cy="105317"/>
          </a:xfrm>
          <a:prstGeom prst="rect">
            <a:avLst/>
          </a:prstGeom>
        </p:spPr>
        <p:txBody>
          <a:bodyPr vert="horz" wrap="square" lIns="0" tIns="0" rIns="0" bIns="0" rtlCol="0" anchor="b" anchorCtr="0"/>
          <a:lstStyle>
            <a:lvl1pPr marL="0" algn="l" defTabSz="914400" rtl="0" eaLnBrk="1" latinLnBrk="0" hangingPunct="1">
              <a:defRPr lang="en-US" sz="800" kern="1200" smtClean="0">
                <a:solidFill>
                  <a:schemeClr val="tx1"/>
                </a:solidFill>
                <a:latin typeface="+mn-lt"/>
                <a:ea typeface="+mn-ea"/>
                <a:cs typeface="+mn-cs"/>
              </a:defRPr>
            </a:lvl1pPr>
          </a:lstStyle>
          <a:p>
            <a:fld id="{111E5896-917A-4035-A860-408E1EC3CD51}" type="slidenum">
              <a:rPr lang="en-US">
                <a:latin typeface="Arial" pitchFamily="34" charset="0"/>
                <a:cs typeface="Arial" pitchFamily="34" charset="0"/>
              </a:rPr>
              <a:pPr/>
              <a:t>‹#›</a:t>
            </a:fld>
            <a:endParaRPr lang="en-US" dirty="0">
              <a:latin typeface="Arial" pitchFamily="34" charset="0"/>
              <a:cs typeface="Arial" pitchFamily="34" charset="0"/>
            </a:endParaRPr>
          </a:p>
        </p:txBody>
      </p:sp>
      <p:pic>
        <p:nvPicPr>
          <p:cNvPr id="2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406" y="8866372"/>
            <a:ext cx="599982" cy="29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832942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88028" y="399934"/>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441268" y="4080297"/>
            <a:ext cx="5961120" cy="448056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Header Placeholder 1"/>
          <p:cNvSpPr>
            <a:spLocks noGrp="1"/>
          </p:cNvSpPr>
          <p:nvPr>
            <p:ph type="hdr" sz="quarter"/>
          </p:nvPr>
        </p:nvSpPr>
        <p:spPr>
          <a:xfrm>
            <a:off x="2227340" y="8863084"/>
            <a:ext cx="2664646" cy="137851"/>
          </a:xfrm>
          <a:prstGeom prst="rect">
            <a:avLst/>
          </a:prstGeom>
        </p:spPr>
        <p:txBody>
          <a:bodyPr vert="horz" wrap="square" lIns="0" tIns="0" rIns="0" bIns="0" rtlCol="0" anchor="t" anchorCtr="0"/>
          <a:lstStyle>
            <a:lvl1pPr algn="l">
              <a:defRPr sz="800" i="0"/>
            </a:lvl1pPr>
          </a:lstStyle>
          <a:p>
            <a:pPr>
              <a:lnSpc>
                <a:spcPct val="95000"/>
              </a:lnSpc>
            </a:pPr>
            <a:r>
              <a:rPr lang="en-US" dirty="0">
                <a:latin typeface="Arial" pitchFamily="34" charset="0"/>
                <a:cs typeface="Arial" pitchFamily="34" charset="0"/>
              </a:rPr>
              <a:t>[ADD PRESENTATION TITLE: INSERT TAB &gt; HEADER &amp; FOOTER &gt; NOTES AND HANDOUTS]</a:t>
            </a:r>
          </a:p>
        </p:txBody>
      </p:sp>
      <p:sp>
        <p:nvSpPr>
          <p:cNvPr id="12" name="Date Placeholder 2"/>
          <p:cNvSpPr>
            <a:spLocks noGrp="1"/>
          </p:cNvSpPr>
          <p:nvPr>
            <p:ph type="dt" idx="1"/>
          </p:nvPr>
        </p:nvSpPr>
        <p:spPr>
          <a:xfrm>
            <a:off x="1206035" y="8856576"/>
            <a:ext cx="880135" cy="146304"/>
          </a:xfrm>
          <a:prstGeom prst="rect">
            <a:avLst/>
          </a:prstGeom>
        </p:spPr>
        <p:txBody>
          <a:bodyPr vert="horz" lIns="0" tIns="0" rIns="0" bIns="0" rtlCol="0"/>
          <a:lstStyle>
            <a:lvl1pPr algn="r">
              <a:defRPr sz="800" i="0"/>
            </a:lvl1pPr>
          </a:lstStyle>
          <a:p>
            <a:pPr algn="l"/>
            <a:fld id="{9535A4AE-AB74-4BDA-B84A-019528CC2B4D}" type="datetimeFigureOut">
              <a:rPr lang="en-US" smtClean="0">
                <a:latin typeface="Arial" pitchFamily="34" charset="0"/>
                <a:cs typeface="Arial" pitchFamily="34" charset="0"/>
              </a:rPr>
              <a:pPr algn="l"/>
              <a:t>8/18/2021</a:t>
            </a:fld>
            <a:endParaRPr lang="en-US" dirty="0">
              <a:latin typeface="Arial" pitchFamily="34" charset="0"/>
              <a:cs typeface="Arial" pitchFamily="34" charset="0"/>
            </a:endParaRPr>
          </a:p>
        </p:txBody>
      </p:sp>
      <p:sp>
        <p:nvSpPr>
          <p:cNvPr id="28" name="Slide Number Placeholder 6"/>
          <p:cNvSpPr>
            <a:spLocks noGrp="1"/>
          </p:cNvSpPr>
          <p:nvPr>
            <p:ph type="sldNum" sz="quarter" idx="5"/>
          </p:nvPr>
        </p:nvSpPr>
        <p:spPr>
          <a:xfrm>
            <a:off x="448231" y="8857103"/>
            <a:ext cx="554100" cy="105317"/>
          </a:xfrm>
          <a:prstGeom prst="rect">
            <a:avLst/>
          </a:prstGeom>
        </p:spPr>
        <p:txBody>
          <a:bodyPr vert="horz" wrap="square" lIns="0" tIns="0" rIns="0" bIns="0" rtlCol="0" anchor="b" anchorCtr="0"/>
          <a:lstStyle>
            <a:lvl1pPr marL="0" algn="l" defTabSz="914400" rtl="0" eaLnBrk="1" latinLnBrk="0" hangingPunct="1">
              <a:defRPr lang="en-US" sz="800" i="0" kern="1200" smtClean="0">
                <a:solidFill>
                  <a:schemeClr val="tx1"/>
                </a:solidFill>
                <a:latin typeface="+mn-lt"/>
                <a:ea typeface="+mn-ea"/>
                <a:cs typeface="+mn-cs"/>
              </a:defRPr>
            </a:lvl1pPr>
          </a:lstStyle>
          <a:p>
            <a:fld id="{111E5896-917A-4035-A860-408E1EC3CD51}" type="slidenum">
              <a:rPr lang="en-US" smtClean="0">
                <a:latin typeface="Arial" pitchFamily="34" charset="0"/>
                <a:cs typeface="Arial" pitchFamily="34" charset="0"/>
              </a:rPr>
              <a:pPr/>
              <a:t>‹#›</a:t>
            </a:fld>
            <a:endParaRPr lang="en-US" dirty="0">
              <a:latin typeface="Arial" pitchFamily="34" charset="0"/>
              <a:cs typeface="Arial" pitchFamily="34" charset="0"/>
            </a:endParaRPr>
          </a:p>
        </p:txBody>
      </p:sp>
      <p:cxnSp>
        <p:nvCxnSpPr>
          <p:cNvPr id="29" name="Straight Connector 28"/>
          <p:cNvCxnSpPr/>
          <p:nvPr/>
        </p:nvCxnSpPr>
        <p:spPr>
          <a:xfrm>
            <a:off x="455585" y="8795705"/>
            <a:ext cx="5943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3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406" y="8866372"/>
            <a:ext cx="599982" cy="29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0748310"/>
      </p:ext>
    </p:extLst>
  </p:cSld>
  <p:clrMap bg1="lt1" tx1="dk1" bg2="lt2" tx2="dk2" accent1="accent1" accent2="accent2" accent3="accent3" accent4="accent4" accent5="accent5" accent6="accent6" hlink="hlink" folHlink="folHlink"/>
  <p:hf/>
  <p:notesStyle>
    <a:lvl1pPr marL="114300" indent="-114300" algn="l" defTabSz="914400" rtl="0" eaLnBrk="1" latinLnBrk="0" hangingPunct="1">
      <a:spcBef>
        <a:spcPts val="800"/>
      </a:spcBef>
      <a:buFont typeface="Arial" pitchFamily="34" charset="0"/>
      <a:buChar char="•"/>
      <a:defRPr sz="1200" kern="1200">
        <a:solidFill>
          <a:schemeClr val="tx1"/>
        </a:solidFill>
        <a:latin typeface="Arial" pitchFamily="34" charset="0"/>
        <a:ea typeface="+mn-ea"/>
        <a:cs typeface="Arial" pitchFamily="34" charset="0"/>
      </a:defRPr>
    </a:lvl1pPr>
    <a:lvl2pPr marL="285750" indent="-112713" algn="l" defTabSz="914400" rtl="0" eaLnBrk="1" latinLnBrk="0" hangingPunct="1">
      <a:spcBef>
        <a:spcPts val="200"/>
      </a:spcBef>
      <a:buFont typeface="Arial" pitchFamily="34" charset="0"/>
      <a:buChar char="•"/>
      <a:defRPr sz="1100" kern="1200">
        <a:solidFill>
          <a:schemeClr val="tx1"/>
        </a:solidFill>
        <a:latin typeface="Arial" pitchFamily="34" charset="0"/>
        <a:ea typeface="+mn-ea"/>
        <a:cs typeface="Arial" pitchFamily="34" charset="0"/>
      </a:defRPr>
    </a:lvl2pPr>
    <a:lvl3pPr marL="403225" indent="-117475" algn="l" defTabSz="914400" rtl="0" eaLnBrk="1" latinLnBrk="0" hangingPunct="1">
      <a:spcBef>
        <a:spcPts val="200"/>
      </a:spcBef>
      <a:buFont typeface="Arial" pitchFamily="34" charset="0"/>
      <a:buChar char="•"/>
      <a:defRPr sz="1050" kern="1200">
        <a:solidFill>
          <a:schemeClr val="tx1"/>
        </a:solidFill>
        <a:latin typeface="Arial" pitchFamily="34" charset="0"/>
        <a:ea typeface="+mn-ea"/>
        <a:cs typeface="Arial" pitchFamily="34" charset="0"/>
      </a:defRPr>
    </a:lvl3pPr>
    <a:lvl4pPr marL="569913" indent="-112713" algn="l" defTabSz="914400" rtl="0" eaLnBrk="1" latinLnBrk="0" hangingPunct="1">
      <a:spcBef>
        <a:spcPts val="200"/>
      </a:spcBef>
      <a:buFont typeface="Arial" pitchFamily="34" charset="0"/>
      <a:buChar char="•"/>
      <a:defRPr sz="1050" kern="1200">
        <a:solidFill>
          <a:schemeClr val="tx1"/>
        </a:solidFill>
        <a:latin typeface="Arial" pitchFamily="34" charset="0"/>
        <a:ea typeface="+mn-ea"/>
        <a:cs typeface="Arial" pitchFamily="34" charset="0"/>
      </a:defRPr>
    </a:lvl4pPr>
    <a:lvl5pPr marL="457200" indent="114300" algn="l" defTabSz="914400" rtl="0" eaLnBrk="1" latinLnBrk="0" hangingPunct="1">
      <a:buFont typeface="Arial" pitchFamily="34" charset="0"/>
      <a:buChar char="•"/>
      <a:defRPr sz="1050" kern="1200">
        <a:solidFill>
          <a:schemeClr val="tx1"/>
        </a:solidFill>
        <a:latin typeface="+mn-lt"/>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lnSpc>
                <a:spcPct val="95000"/>
              </a:lnSpc>
            </a:pPr>
            <a:r>
              <a:rPr lang="en-US" sz="600" i="1" dirty="0">
                <a:latin typeface="Arial" pitchFamily="34" charset="0"/>
                <a:cs typeface="Arial" pitchFamily="34" charset="0"/>
              </a:rPr>
              <a:t>[ADD PRESENTATION TITLE: INSERT TAB &gt; HEADER &amp; FOOTER &gt; NOTES AND HANDOUTS]</a:t>
            </a:r>
          </a:p>
        </p:txBody>
      </p:sp>
      <p:sp>
        <p:nvSpPr>
          <p:cNvPr id="5" name="Date Placeholder 4"/>
          <p:cNvSpPr>
            <a:spLocks noGrp="1"/>
          </p:cNvSpPr>
          <p:nvPr>
            <p:ph type="dt" idx="11"/>
          </p:nvPr>
        </p:nvSpPr>
        <p:spPr/>
        <p:txBody>
          <a:bodyPr/>
          <a:lstStyle/>
          <a:p>
            <a:pPr algn="l"/>
            <a:fld id="{A7E8D41B-AE01-416D-A608-C540C4F8D0F5}" type="datetime1">
              <a:rPr lang="en-US" sz="600" i="1" smtClean="0">
                <a:latin typeface="Arial" pitchFamily="34" charset="0"/>
                <a:cs typeface="Arial" pitchFamily="34" charset="0"/>
              </a:rPr>
              <a:pPr algn="l"/>
              <a:t>8/18/2021</a:t>
            </a:fld>
            <a:endParaRPr lang="en-US" sz="600" i="1"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z="600" i="1" smtClean="0">
                <a:latin typeface="Arial" pitchFamily="34" charset="0"/>
                <a:cs typeface="Arial" pitchFamily="34" charset="0"/>
              </a:rPr>
              <a:pPr/>
              <a:t>3</a:t>
            </a:fld>
            <a:endParaRPr lang="en-US" sz="600" i="1" dirty="0">
              <a:latin typeface="Arial" pitchFamily="34" charset="0"/>
              <a:cs typeface="Arial" pitchFamily="34" charset="0"/>
            </a:endParaRPr>
          </a:p>
        </p:txBody>
      </p:sp>
    </p:spTree>
    <p:extLst>
      <p:ext uri="{BB962C8B-B14F-4D97-AF65-F5344CB8AC3E}">
        <p14:creationId xmlns:p14="http://schemas.microsoft.com/office/powerpoint/2010/main" val="2634056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pPr>
              <a:buNone/>
            </a:pPr>
            <a:endParaRPr lang="en-US" dirty="0"/>
          </a:p>
        </p:txBody>
      </p:sp>
      <p:sp>
        <p:nvSpPr>
          <p:cNvPr id="4" name="Header Placeholder 3"/>
          <p:cNvSpPr>
            <a:spLocks noGrp="1"/>
          </p:cNvSpPr>
          <p:nvPr>
            <p:ph type="hdr" sz="quarter" idx="10"/>
          </p:nvPr>
        </p:nvSpPr>
        <p:spPr/>
        <p:txBody>
          <a:bodyPr/>
          <a:lstStyle/>
          <a:p>
            <a:pPr>
              <a:lnSpc>
                <a:spcPct val="95000"/>
              </a:lnSpc>
            </a:pPr>
            <a:r>
              <a:rPr lang="en-US" dirty="0">
                <a:latin typeface="Arial" pitchFamily="34" charset="0"/>
                <a:cs typeface="Arial" pitchFamily="34" charset="0"/>
              </a:rPr>
              <a:t>[ADD PRESENTATION TITLE: INSERT TAB &gt; HEADER &amp; FOOTER &gt; NOTES AND HANDOUTS]</a:t>
            </a:r>
          </a:p>
        </p:txBody>
      </p:sp>
      <p:sp>
        <p:nvSpPr>
          <p:cNvPr id="5" name="Date Placeholder 4"/>
          <p:cNvSpPr>
            <a:spLocks noGrp="1"/>
          </p:cNvSpPr>
          <p:nvPr>
            <p:ph type="dt" idx="11"/>
          </p:nvPr>
        </p:nvSpPr>
        <p:spPr/>
        <p:txBody>
          <a:bodyPr/>
          <a:lstStyle/>
          <a:p>
            <a:pPr algn="l"/>
            <a:fld id="{F64FC9CD-4121-4A33-A433-E991F084F104}" type="datetime1">
              <a:rPr lang="en-US" smtClean="0">
                <a:latin typeface="Arial" pitchFamily="34" charset="0"/>
                <a:cs typeface="Arial" pitchFamily="34" charset="0"/>
              </a:rPr>
              <a:pPr algn="l"/>
              <a:t>8/18/2021</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5</a:t>
            </a:fld>
            <a:endParaRPr lang="en-US" dirty="0">
              <a:latin typeface="Arial" pitchFamily="34" charset="0"/>
              <a:cs typeface="Arial" pitchFamily="34" charset="0"/>
            </a:endParaRPr>
          </a:p>
        </p:txBody>
      </p:sp>
    </p:spTree>
    <p:extLst>
      <p:ext uri="{BB962C8B-B14F-4D97-AF65-F5344CB8AC3E}">
        <p14:creationId xmlns:p14="http://schemas.microsoft.com/office/powerpoint/2010/main" val="3848470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No</a:t>
            </a:r>
            <a:r>
              <a:rPr lang="en-US" baseline="0" dirty="0"/>
              <a:t> regular primary care provider, n=433, 30% </a:t>
            </a:r>
            <a:endParaRPr lang="en-US" dirty="0"/>
          </a:p>
          <a:p>
            <a:endParaRPr lang="en-US" dirty="0"/>
          </a:p>
          <a:p>
            <a:r>
              <a:rPr lang="en-US" dirty="0"/>
              <a:t>Uninsured</a:t>
            </a:r>
            <a:r>
              <a:rPr lang="en-US" baseline="0" dirty="0"/>
              <a:t> rate low:  5/1%</a:t>
            </a:r>
          </a:p>
          <a:p>
            <a:r>
              <a:rPr lang="en-US" baseline="0" dirty="0"/>
              <a:t>Primarily MediCal 82.3%</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Physical trauma/abuse during lifetime</a:t>
            </a:r>
          </a:p>
          <a:p>
            <a:endParaRPr lang="en-US" dirty="0"/>
          </a:p>
        </p:txBody>
      </p:sp>
      <p:sp>
        <p:nvSpPr>
          <p:cNvPr id="4" name="Slide Number Placeholder 3"/>
          <p:cNvSpPr>
            <a:spLocks noGrp="1"/>
          </p:cNvSpPr>
          <p:nvPr>
            <p:ph type="sldNum" sz="quarter" idx="10"/>
          </p:nvPr>
        </p:nvSpPr>
        <p:spPr/>
        <p:txBody>
          <a:bodyPr/>
          <a:lstStyle/>
          <a:p>
            <a:fld id="{7438EFD6-E1D4-42B1-9452-A513286C4C51}" type="slidenum">
              <a:rPr lang="en-US" smtClean="0"/>
              <a:t>6</a:t>
            </a:fld>
            <a:endParaRPr lang="en-US" dirty="0"/>
          </a:p>
        </p:txBody>
      </p:sp>
    </p:spTree>
    <p:extLst>
      <p:ext uri="{BB962C8B-B14F-4D97-AF65-F5344CB8AC3E}">
        <p14:creationId xmlns:p14="http://schemas.microsoft.com/office/powerpoint/2010/main" val="3691713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normAutofit/>
          </a:bodyPr>
          <a:lstStyle/>
          <a:p>
            <a:r>
              <a:rPr lang="en-US" dirty="0"/>
              <a:t>CPAT—8 domains, 56 items,</a:t>
            </a:r>
            <a:r>
              <a:rPr lang="en-US" baseline="0" dirty="0"/>
              <a:t> self administered; </a:t>
            </a:r>
          </a:p>
          <a:p>
            <a:r>
              <a:rPr lang="en-US" dirty="0"/>
              <a:t>Answer respondents</a:t>
            </a:r>
            <a:r>
              <a:rPr lang="en-US" baseline="0" dirty="0"/>
              <a:t> range from 1 (strongly disagree)-7 (strongly agree),with some reverse coded items. </a:t>
            </a:r>
          </a:p>
          <a:p>
            <a:pPr marL="114300" marR="0" indent="-114300" algn="l" defTabSz="914400" rtl="0" eaLnBrk="1" fontAlgn="auto" latinLnBrk="0" hangingPunct="1">
              <a:lnSpc>
                <a:spcPct val="100000"/>
              </a:lnSpc>
              <a:spcBef>
                <a:spcPts val="800"/>
              </a:spcBef>
              <a:spcAft>
                <a:spcPts val="0"/>
              </a:spcAft>
              <a:buClrTx/>
              <a:buSzTx/>
              <a:buFont typeface="Arial" pitchFamily="34" charset="0"/>
              <a:buChar char="•"/>
              <a:tabLst/>
              <a:defRPr/>
            </a:pPr>
            <a:r>
              <a:rPr lang="en-US" baseline="0" dirty="0"/>
              <a:t>82 surveys were completed over the 4 dates, and they are not independent observations; 72 are used for this analysis (10 baseline surveys from June 2015 are not reported on this slide). </a:t>
            </a:r>
            <a:r>
              <a:rPr lang="en-US" dirty="0"/>
              <a:t>Baseline</a:t>
            </a:r>
            <a:r>
              <a:rPr lang="en-US" baseline="0" dirty="0"/>
              <a:t> surveys for this slide were from 3 times points (Feb 2014, July 2014, Jan 2015), with repeat surveys from 3 time points (July 2014, Jan 2015, June 2015)</a:t>
            </a:r>
            <a:endParaRPr lang="en-US" dirty="0"/>
          </a:p>
          <a:p>
            <a:r>
              <a:rPr lang="en-US" baseline="0" dirty="0"/>
              <a:t>Of the 72, there are 34 unique individuals (7 clinicians completing 21 surveys; and 27 staff contributing 51 surveys). Respondents may have contributed just one baseline survey and 0 repeats, or could have contributed up to 3 repeat surveys. </a:t>
            </a:r>
          </a:p>
          <a:p>
            <a:r>
              <a:rPr lang="en-US" dirty="0"/>
              <a:t>CPAT scores showed an overall high level of collaboration</a:t>
            </a:r>
            <a:r>
              <a:rPr lang="en-US" baseline="0" dirty="0"/>
              <a:t> amongst all respondents</a:t>
            </a:r>
            <a:r>
              <a:rPr lang="en-US" dirty="0"/>
              <a:t> in Mission, Relationships and Client</a:t>
            </a:r>
            <a:r>
              <a:rPr lang="en-US" baseline="0" dirty="0"/>
              <a:t> </a:t>
            </a:r>
            <a:r>
              <a:rPr lang="en-US" dirty="0"/>
              <a:t>Involvement. There were no significant</a:t>
            </a:r>
            <a:r>
              <a:rPr lang="en-US" baseline="0" dirty="0"/>
              <a:t> changes from baseline to repeats. </a:t>
            </a:r>
            <a:endParaRPr lang="en-US" dirty="0"/>
          </a:p>
        </p:txBody>
      </p:sp>
      <p:sp>
        <p:nvSpPr>
          <p:cNvPr id="4" name="Header Placeholder 3"/>
          <p:cNvSpPr>
            <a:spLocks noGrp="1"/>
          </p:cNvSpPr>
          <p:nvPr>
            <p:ph type="hdr" sz="quarter" idx="10"/>
          </p:nvPr>
        </p:nvSpPr>
        <p:spPr/>
        <p:txBody>
          <a:bodyPr/>
          <a:lstStyle/>
          <a:p>
            <a:pPr>
              <a:lnSpc>
                <a:spcPct val="95000"/>
              </a:lnSpc>
            </a:pPr>
            <a:r>
              <a:rPr lang="en-US" dirty="0">
                <a:latin typeface="Arial" pitchFamily="34" charset="0"/>
                <a:cs typeface="Arial" pitchFamily="34" charset="0"/>
              </a:rPr>
              <a:t>[ADD PRESENTATION TITLE: INSERT TAB &gt; HEADER &amp; FOOTER &gt; NOTES AND HANDOUTS]</a:t>
            </a:r>
          </a:p>
        </p:txBody>
      </p:sp>
      <p:sp>
        <p:nvSpPr>
          <p:cNvPr id="5" name="Date Placeholder 4"/>
          <p:cNvSpPr>
            <a:spLocks noGrp="1"/>
          </p:cNvSpPr>
          <p:nvPr>
            <p:ph type="dt" idx="11"/>
          </p:nvPr>
        </p:nvSpPr>
        <p:spPr/>
        <p:txBody>
          <a:bodyPr/>
          <a:lstStyle/>
          <a:p>
            <a:pPr algn="l"/>
            <a:fld id="{E6E3C997-73F9-4B3D-8786-8BCFD49AE6ED}" type="datetime1">
              <a:rPr lang="en-US" smtClean="0">
                <a:latin typeface="Arial" pitchFamily="34" charset="0"/>
                <a:cs typeface="Arial" pitchFamily="34" charset="0"/>
              </a:rPr>
              <a:pPr algn="l"/>
              <a:t>8/18/2021</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12</a:t>
            </a:fld>
            <a:endParaRPr lang="en-US" dirty="0">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normAutofit/>
          </a:bodyPr>
          <a:lstStyle/>
          <a:p>
            <a:r>
              <a:rPr lang="en-US" dirty="0"/>
              <a:t>By roles, all data points (34 baseline surveys over 4 time</a:t>
            </a:r>
            <a:r>
              <a:rPr lang="en-US" baseline="0" dirty="0"/>
              <a:t> points, with 39 repeated surveys over 3 time points). </a:t>
            </a:r>
          </a:p>
          <a:p>
            <a:r>
              <a:rPr lang="en-US" baseline="0" dirty="0"/>
              <a:t>Staff roles included all Progress staff, except for psychiatrists/Psych NPs. Clinicians included Medical NPs, Pharmacist, Dentist and Psychiatrist/NP. </a:t>
            </a:r>
          </a:p>
          <a:p>
            <a:r>
              <a:rPr lang="en-US" dirty="0"/>
              <a:t>CPAT scores showed an overall high level of collaboration, with high staff and clinician scores in Mission, Relationships and Patient Involvement. </a:t>
            </a:r>
          </a:p>
          <a:p>
            <a:r>
              <a:rPr lang="en-US" dirty="0"/>
              <a:t>Clinicians (mean</a:t>
            </a:r>
            <a:r>
              <a:rPr lang="en-US" baseline="0" dirty="0"/>
              <a:t> </a:t>
            </a:r>
            <a:r>
              <a:rPr lang="en-US" dirty="0"/>
              <a:t>6.64, SD 0.57) had a significantly</a:t>
            </a:r>
            <a:r>
              <a:rPr lang="en-US" baseline="0" dirty="0"/>
              <a:t> higher subscale score in Relationships, as compared to staff (mean 6.10, sd 0.97), p=0.019.</a:t>
            </a:r>
            <a:endParaRPr lang="en-US" dirty="0"/>
          </a:p>
        </p:txBody>
      </p:sp>
      <p:sp>
        <p:nvSpPr>
          <p:cNvPr id="4" name="Header Placeholder 3"/>
          <p:cNvSpPr>
            <a:spLocks noGrp="1"/>
          </p:cNvSpPr>
          <p:nvPr>
            <p:ph type="hdr" sz="quarter" idx="10"/>
          </p:nvPr>
        </p:nvSpPr>
        <p:spPr/>
        <p:txBody>
          <a:bodyPr/>
          <a:lstStyle/>
          <a:p>
            <a:pPr>
              <a:lnSpc>
                <a:spcPct val="95000"/>
              </a:lnSpc>
            </a:pPr>
            <a:r>
              <a:rPr lang="en-US" dirty="0">
                <a:latin typeface="Arial" pitchFamily="34" charset="0"/>
                <a:cs typeface="Arial" pitchFamily="34" charset="0"/>
              </a:rPr>
              <a:t>[ADD PRESENTATION TITLE: INSERT TAB &gt; HEADER &amp; FOOTER &gt; NOTES AND HANDOUTS]</a:t>
            </a:r>
          </a:p>
        </p:txBody>
      </p:sp>
      <p:sp>
        <p:nvSpPr>
          <p:cNvPr id="5" name="Date Placeholder 4"/>
          <p:cNvSpPr>
            <a:spLocks noGrp="1"/>
          </p:cNvSpPr>
          <p:nvPr>
            <p:ph type="dt" idx="11"/>
          </p:nvPr>
        </p:nvSpPr>
        <p:spPr/>
        <p:txBody>
          <a:bodyPr/>
          <a:lstStyle/>
          <a:p>
            <a:pPr algn="l"/>
            <a:fld id="{E6E3C997-73F9-4B3D-8786-8BCFD49AE6ED}" type="datetime1">
              <a:rPr lang="en-US" smtClean="0">
                <a:latin typeface="Arial" pitchFamily="34" charset="0"/>
                <a:cs typeface="Arial" pitchFamily="34" charset="0"/>
              </a:rPr>
              <a:pPr algn="l"/>
              <a:t>8/18/2021</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13</a:t>
            </a:fld>
            <a:endParaRPr lang="en-US" dirty="0">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normAutofit/>
          </a:bodyPr>
          <a:lstStyle/>
          <a:p>
            <a:r>
              <a:rPr lang="en-US" dirty="0"/>
              <a:t>When analyzing group change, for staff, there were no significant changes over time, with 7 subscale scores declining from baseline. </a:t>
            </a:r>
          </a:p>
        </p:txBody>
      </p:sp>
      <p:sp>
        <p:nvSpPr>
          <p:cNvPr id="4" name="Header Placeholder 3"/>
          <p:cNvSpPr>
            <a:spLocks noGrp="1"/>
          </p:cNvSpPr>
          <p:nvPr>
            <p:ph type="hdr" sz="quarter" idx="10"/>
          </p:nvPr>
        </p:nvSpPr>
        <p:spPr/>
        <p:txBody>
          <a:bodyPr/>
          <a:lstStyle/>
          <a:p>
            <a:pPr>
              <a:lnSpc>
                <a:spcPct val="95000"/>
              </a:lnSpc>
            </a:pPr>
            <a:r>
              <a:rPr lang="en-US" dirty="0">
                <a:latin typeface="Arial" pitchFamily="34" charset="0"/>
                <a:cs typeface="Arial" pitchFamily="34" charset="0"/>
              </a:rPr>
              <a:t>[ADD PRESENTATION TITLE: INSERT TAB &gt; HEADER &amp; FOOTER &gt; NOTES AND HANDOUTS]</a:t>
            </a:r>
          </a:p>
        </p:txBody>
      </p:sp>
      <p:sp>
        <p:nvSpPr>
          <p:cNvPr id="5" name="Date Placeholder 4"/>
          <p:cNvSpPr>
            <a:spLocks noGrp="1"/>
          </p:cNvSpPr>
          <p:nvPr>
            <p:ph type="dt" idx="11"/>
          </p:nvPr>
        </p:nvSpPr>
        <p:spPr/>
        <p:txBody>
          <a:bodyPr/>
          <a:lstStyle/>
          <a:p>
            <a:pPr algn="l"/>
            <a:fld id="{E6E3C997-73F9-4B3D-8786-8BCFD49AE6ED}" type="datetime1">
              <a:rPr lang="en-US" smtClean="0">
                <a:latin typeface="Arial" pitchFamily="34" charset="0"/>
                <a:cs typeface="Arial" pitchFamily="34" charset="0"/>
              </a:rPr>
              <a:pPr algn="l"/>
              <a:t>8/18/2021</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14</a:t>
            </a:fld>
            <a:endParaRPr lang="en-US" dirty="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normAutofit/>
          </a:bodyPr>
          <a:lstStyle/>
          <a:p>
            <a:r>
              <a:rPr lang="en-US" dirty="0"/>
              <a:t>When analyzing group change, for clinicians, over time, all subscale scores increased from baseline, with Mission [Pre group mean: 5.7 (sd 1.1) to Post group mean: 6.4 (0.46), p=0.049] and Communication [Pre group mean: 5.3 (sd 1.1) to Post group mean: 6.3 (sd 0.62), p=0.013] showing significant changes from baseline. </a:t>
            </a:r>
          </a:p>
        </p:txBody>
      </p:sp>
      <p:sp>
        <p:nvSpPr>
          <p:cNvPr id="4" name="Header Placeholder 3"/>
          <p:cNvSpPr>
            <a:spLocks noGrp="1"/>
          </p:cNvSpPr>
          <p:nvPr>
            <p:ph type="hdr" sz="quarter" idx="10"/>
          </p:nvPr>
        </p:nvSpPr>
        <p:spPr/>
        <p:txBody>
          <a:bodyPr/>
          <a:lstStyle/>
          <a:p>
            <a:pPr>
              <a:lnSpc>
                <a:spcPct val="95000"/>
              </a:lnSpc>
            </a:pPr>
            <a:r>
              <a:rPr lang="en-US" dirty="0">
                <a:latin typeface="Arial" pitchFamily="34" charset="0"/>
                <a:cs typeface="Arial" pitchFamily="34" charset="0"/>
              </a:rPr>
              <a:t>[ADD PRESENTATION TITLE: INSERT TAB &gt; HEADER &amp; FOOTER &gt; NOTES AND HANDOUTS]</a:t>
            </a:r>
          </a:p>
        </p:txBody>
      </p:sp>
      <p:sp>
        <p:nvSpPr>
          <p:cNvPr id="5" name="Date Placeholder 4"/>
          <p:cNvSpPr>
            <a:spLocks noGrp="1"/>
          </p:cNvSpPr>
          <p:nvPr>
            <p:ph type="dt" idx="11"/>
          </p:nvPr>
        </p:nvSpPr>
        <p:spPr/>
        <p:txBody>
          <a:bodyPr/>
          <a:lstStyle/>
          <a:p>
            <a:pPr algn="l"/>
            <a:fld id="{E6E3C997-73F9-4B3D-8786-8BCFD49AE6ED}" type="datetime1">
              <a:rPr lang="en-US" smtClean="0">
                <a:latin typeface="Arial" pitchFamily="34" charset="0"/>
                <a:cs typeface="Arial" pitchFamily="34" charset="0"/>
              </a:rPr>
              <a:pPr algn="l"/>
              <a:t>8/18/2021</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15</a:t>
            </a:fld>
            <a:endParaRPr lang="en-US" dirty="0">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pPr marL="114300" marR="0" indent="-114300" algn="l" defTabSz="914400" rtl="0" eaLnBrk="1" fontAlgn="auto" latinLnBrk="0" hangingPunct="1">
              <a:lnSpc>
                <a:spcPct val="100000"/>
              </a:lnSpc>
              <a:spcBef>
                <a:spcPts val="800"/>
              </a:spcBef>
              <a:spcAft>
                <a:spcPts val="0"/>
              </a:spcAft>
              <a:buClrTx/>
              <a:buSzTx/>
              <a:buFont typeface="Arial" pitchFamily="34" charset="0"/>
              <a:buChar char="•"/>
              <a:tabLst/>
              <a:defRPr/>
            </a:pPr>
            <a:r>
              <a:rPr lang="en-US" dirty="0"/>
              <a:t>When comparing baseline and repeat mean subscale scores for staff vs. clinician roles, clinicians demonstrated significantly more change in Communication when compared to the change scores for staff [For staff: Pre group mean: 5.8 (sd 0.70) to Post group mean: 5.8 (sd 1.04); For clinicians: Pre group mean: 5.3 (sd 1.07) to Post group mean: 6.3 (sd 0.62), p= 0.025]. No other subscale scores showed this interaction effect. Limitation:</a:t>
            </a:r>
            <a:r>
              <a:rPr lang="en-US" baseline="0" dirty="0"/>
              <a:t> not independent scores; and numbers are small. </a:t>
            </a:r>
            <a:endParaRPr lang="en-US" dirty="0"/>
          </a:p>
          <a:p>
            <a:pPr marL="0" indent="0">
              <a:buNone/>
            </a:pPr>
            <a:endParaRPr lang="en-US" dirty="0"/>
          </a:p>
        </p:txBody>
      </p:sp>
      <p:sp>
        <p:nvSpPr>
          <p:cNvPr id="4" name="Header Placeholder 3"/>
          <p:cNvSpPr>
            <a:spLocks noGrp="1"/>
          </p:cNvSpPr>
          <p:nvPr>
            <p:ph type="hdr" sz="quarter" idx="10"/>
          </p:nvPr>
        </p:nvSpPr>
        <p:spPr/>
        <p:txBody>
          <a:bodyPr/>
          <a:lstStyle/>
          <a:p>
            <a:pPr>
              <a:lnSpc>
                <a:spcPct val="95000"/>
              </a:lnSpc>
            </a:pPr>
            <a:r>
              <a:rPr lang="en-US" dirty="0">
                <a:latin typeface="Arial" pitchFamily="34" charset="0"/>
                <a:cs typeface="Arial" pitchFamily="34" charset="0"/>
              </a:rPr>
              <a:t>[ADD PRESENTATION TITLE: INSERT TAB &gt; HEADER &amp; FOOTER &gt; NOTES AND HANDOUTS]</a:t>
            </a:r>
          </a:p>
        </p:txBody>
      </p:sp>
      <p:sp>
        <p:nvSpPr>
          <p:cNvPr id="5" name="Date Placeholder 4"/>
          <p:cNvSpPr>
            <a:spLocks noGrp="1"/>
          </p:cNvSpPr>
          <p:nvPr>
            <p:ph type="dt" idx="11"/>
          </p:nvPr>
        </p:nvSpPr>
        <p:spPr/>
        <p:txBody>
          <a:bodyPr/>
          <a:lstStyle/>
          <a:p>
            <a:pPr algn="l"/>
            <a:fld id="{A0350A5F-BF6A-4A11-880F-F6CAE0976489}" type="datetime1">
              <a:rPr lang="en-US" smtClean="0">
                <a:latin typeface="Arial" pitchFamily="34" charset="0"/>
                <a:cs typeface="Arial" pitchFamily="34" charset="0"/>
              </a:rPr>
              <a:t>8/18/2021</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16</a:t>
            </a:fld>
            <a:endParaRPr lang="en-US" dirty="0">
              <a:latin typeface="Arial" pitchFamily="34" charset="0"/>
              <a:cs typeface="Arial" pitchFamily="34" charset="0"/>
            </a:endParaRPr>
          </a:p>
        </p:txBody>
      </p:sp>
    </p:spTree>
    <p:extLst>
      <p:ext uri="{BB962C8B-B14F-4D97-AF65-F5344CB8AC3E}">
        <p14:creationId xmlns:p14="http://schemas.microsoft.com/office/powerpoint/2010/main" val="33176383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1.xml"/><Relationship Id="rId6" Type="http://schemas.openxmlformats.org/officeDocument/2006/relationships/image" Target="../media/image6.emf"/><Relationship Id="rId5" Type="http://schemas.openxmlformats.org/officeDocument/2006/relationships/image" Target="../media/image16.jpeg"/><Relationship Id="rId4" Type="http://schemas.openxmlformats.org/officeDocument/2006/relationships/image" Target="../media/image15.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2.xml"/><Relationship Id="rId6" Type="http://schemas.openxmlformats.org/officeDocument/2006/relationships/image" Target="../media/image6.emf"/><Relationship Id="rId5" Type="http://schemas.openxmlformats.org/officeDocument/2006/relationships/image" Target="../media/image16.jpeg"/><Relationship Id="rId4" Type="http://schemas.openxmlformats.org/officeDocument/2006/relationships/image" Target="../media/image15.jpe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3.xml"/><Relationship Id="rId6" Type="http://schemas.openxmlformats.org/officeDocument/2006/relationships/image" Target="../media/image6.emf"/><Relationship Id="rId5" Type="http://schemas.openxmlformats.org/officeDocument/2006/relationships/image" Target="../media/image16.jpeg"/><Relationship Id="rId4" Type="http://schemas.openxmlformats.org/officeDocument/2006/relationships/image" Target="../media/image15.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External Co-branding Titl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95720"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7" y="3436978"/>
            <a:ext cx="6570016"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D1ED1A60-13A1-4E83-8EC5-58B8F1F477BB}" type="datetime1">
              <a:rPr lang="en-US" smtClean="0"/>
              <a:pPr/>
              <a:t>8/18/2021</a:t>
            </a:fld>
            <a:endParaRPr lang="en-US" dirty="0"/>
          </a:p>
        </p:txBody>
      </p:sp>
      <p:sp>
        <p:nvSpPr>
          <p:cNvPr id="3" name="Text Placeholder 2"/>
          <p:cNvSpPr>
            <a:spLocks noGrp="1"/>
          </p:cNvSpPr>
          <p:nvPr>
            <p:ph type="body" sz="quarter" idx="10"/>
          </p:nvPr>
        </p:nvSpPr>
        <p:spPr>
          <a:xfrm>
            <a:off x="747713" y="4350040"/>
            <a:ext cx="6477000" cy="193675"/>
          </a:xfrm>
        </p:spPr>
        <p:txBody>
          <a:bodyPr vert="horz" wrap="square" lIns="0" tIns="0" rIns="0" bIns="0" rtlCol="0" anchor="t" anchorCtr="0"/>
          <a:lstStyle>
            <a:lvl1pPr marL="0" indent="0">
              <a:spcBef>
                <a:spcPts val="0"/>
              </a:spcBef>
              <a:buFontTx/>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cxnSp>
        <p:nvCxnSpPr>
          <p:cNvPr id="10" name="Straight Connector 9"/>
          <p:cNvCxnSpPr/>
          <p:nvPr userDrawn="1"/>
        </p:nvCxnSpPr>
        <p:spPr>
          <a:xfrm>
            <a:off x="2430160" y="591021"/>
            <a:ext cx="0" cy="118872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userDrawn="1"/>
        </p:nvGrpSpPr>
        <p:grpSpPr>
          <a:xfrm>
            <a:off x="2749439" y="752601"/>
            <a:ext cx="1487211" cy="868680"/>
            <a:chOff x="2749439" y="752601"/>
            <a:chExt cx="1487211" cy="868680"/>
          </a:xfrm>
        </p:grpSpPr>
        <p:sp>
          <p:nvSpPr>
            <p:cNvPr id="5" name="Rectangle 4"/>
            <p:cNvSpPr/>
            <p:nvPr userDrawn="1"/>
          </p:nvSpPr>
          <p:spPr bwMode="auto">
            <a:xfrm>
              <a:off x="2749439" y="752601"/>
              <a:ext cx="1371600" cy="868680"/>
            </a:xfrm>
            <a:prstGeom prst="rect">
              <a:avLst/>
            </a:prstGeom>
            <a:noFill/>
            <a:ln w="19050" algn="ctr">
              <a:solidFill>
                <a:schemeClr val="accent2"/>
              </a:solidFill>
              <a:prstDash val="dash"/>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6" name="TextBox 5"/>
            <p:cNvSpPr txBox="1"/>
            <p:nvPr userDrawn="1"/>
          </p:nvSpPr>
          <p:spPr bwMode="auto">
            <a:xfrm>
              <a:off x="2785238" y="912373"/>
              <a:ext cx="1451412" cy="609398"/>
            </a:xfrm>
            <a:prstGeom prst="rect">
              <a:avLst/>
            </a:prstGeom>
            <a:noFill/>
            <a:ln w="19050" algn="ctr">
              <a:noFill/>
              <a:miter lim="800000"/>
              <a:headEnd/>
              <a:tailEnd/>
            </a:ln>
          </p:spPr>
          <p:txBody>
            <a:bodyPr wrap="square" lIns="0" tIns="0" rIns="0" bIns="0" rtlCol="0">
              <a:spAutoFit/>
            </a:bodyPr>
            <a:lstStyle/>
            <a:p>
              <a:pPr>
                <a:lnSpc>
                  <a:spcPct val="90000"/>
                </a:lnSpc>
              </a:pPr>
              <a:r>
                <a:rPr lang="en-US" sz="2200" dirty="0">
                  <a:solidFill>
                    <a:schemeClr val="bg1"/>
                  </a:solidFill>
                  <a:latin typeface="+mj-lt"/>
                </a:rPr>
                <a:t>Partner Logo</a:t>
              </a:r>
            </a:p>
          </p:txBody>
        </p:sp>
      </p:grpSp>
      <p:pic>
        <p:nvPicPr>
          <p:cNvPr id="13" name="Picture 12"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742959"/>
            <a:ext cx="1400637" cy="910729"/>
          </a:xfrm>
          <a:prstGeom prst="rect">
            <a:avLst/>
          </a:prstGeom>
        </p:spPr>
      </p:pic>
    </p:spTree>
    <p:extLst>
      <p:ext uri="{BB962C8B-B14F-4D97-AF65-F5344CB8AC3E}">
        <p14:creationId xmlns:p14="http://schemas.microsoft.com/office/powerpoint/2010/main" val="215010327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ltGray">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EE51CCEF-D593-4715-9302-8CDF0E056AB9}" type="datetime1">
              <a:rPr lang="en-US" smtClean="0"/>
              <a:pPr/>
              <a:t>8/18/2021</a:t>
            </a:fld>
            <a:endParaRPr lang="en-US" dirty="0"/>
          </a:p>
        </p:txBody>
      </p:sp>
      <p:sp>
        <p:nvSpPr>
          <p:cNvPr id="4" name="Text Placeholder 3"/>
          <p:cNvSpPr>
            <a:spLocks noGrp="1"/>
          </p:cNvSpPr>
          <p:nvPr>
            <p:ph type="body" sz="quarter" idx="10"/>
          </p:nvPr>
        </p:nvSpPr>
        <p:spPr>
          <a:xfrm>
            <a:off x="746125" y="4044820"/>
            <a:ext cx="6478588" cy="406400"/>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a:t>Click to edit Master text styles</a:t>
            </a:r>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344170065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ctangle 9"/>
          <p:cNvSpPr/>
          <p:nvPr userDrawn="1"/>
        </p:nvSpPr>
        <p:spPr bwMode="ltGray">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5AC6B008-BA41-465E-A754-48333A4D92F3}" type="datetime1">
              <a:rPr lang="en-US" smtClean="0"/>
              <a:pPr/>
              <a:t>8/18/2021</a:t>
            </a:fld>
            <a:endParaRPr lang="en-US" dirty="0"/>
          </a:p>
        </p:txBody>
      </p:sp>
      <p:sp>
        <p:nvSpPr>
          <p:cNvPr id="4" name="Text Placeholder 3"/>
          <p:cNvSpPr>
            <a:spLocks noGrp="1"/>
          </p:cNvSpPr>
          <p:nvPr>
            <p:ph type="body" sz="quarter" idx="10"/>
          </p:nvPr>
        </p:nvSpPr>
        <p:spPr>
          <a:xfrm>
            <a:off x="744351" y="4046607"/>
            <a:ext cx="6472238" cy="434178"/>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a:t>Click to edit Master text styles</a:t>
            </a:r>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148661487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bwMode="ltGray">
          <a:xfrm>
            <a:off x="0" y="1"/>
            <a:ext cx="9144000" cy="6858000"/>
          </a:xfrm>
          <a:prstGeom prst="rect">
            <a:avLst/>
          </a:prstGeom>
        </p:spPr>
      </p:pic>
      <p:sp>
        <p:nvSpPr>
          <p:cNvPr id="6" name="Rectangle 5"/>
          <p:cNvSpPr/>
          <p:nvPr userDrawn="1"/>
        </p:nvSpPr>
        <p:spPr bwMode="invGray">
          <a:xfrm>
            <a:off x="0" y="-1"/>
            <a:ext cx="9144000" cy="6858001"/>
          </a:xfrm>
          <a:prstGeom prst="rect">
            <a:avLst/>
          </a:prstGeom>
          <a:solidFill>
            <a:srgbClr val="000000">
              <a:alpha val="40000"/>
            </a:srgbClr>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1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fld id="{88D1356F-E9CB-4825-94B7-02DEE161BF21}" type="datetime1">
              <a:rPr lang="en-US" smtClean="0"/>
              <a:pPr/>
              <a:t>8/18/2021</a:t>
            </a:fld>
            <a:endParaRPr lang="en-US" dirty="0"/>
          </a:p>
        </p:txBody>
      </p:sp>
      <p:sp>
        <p:nvSpPr>
          <p:cNvPr id="17"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r>
              <a:rPr lang="en-US" dirty="0"/>
              <a:t>Presentation Title  |  IPCOM</a:t>
            </a:r>
          </a:p>
        </p:txBody>
      </p:sp>
      <p:sp>
        <p:nvSpPr>
          <p:cNvPr id="18"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1">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19" name="Straight Connector 18"/>
          <p:cNvCxnSpPr/>
          <p:nvPr/>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a:noFill/>
              </a14:hiddenFill>
            </a:ext>
          </a:extLst>
        </p:spPr>
      </p:cxnSp>
      <p:cxnSp>
        <p:nvCxnSpPr>
          <p:cNvPr id="13" name="Straight Connector 12"/>
          <p:cNvCxnSpPr/>
          <p:nvPr userDrawn="1"/>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a:noFill/>
              </a14:hiddenFill>
            </a:ext>
          </a:extLst>
        </p:spPr>
      </p:cxnSp>
      <p:sp>
        <p:nvSpPr>
          <p:cNvPr id="2" name="Title 1"/>
          <p:cNvSpPr>
            <a:spLocks noGrp="1"/>
          </p:cNvSpPr>
          <p:nvPr>
            <p:ph type="title" hasCustomPrompt="1"/>
          </p:nvPr>
        </p:nvSpPr>
        <p:spPr>
          <a:xfrm>
            <a:off x="346334" y="2249896"/>
            <a:ext cx="8089901" cy="1421928"/>
          </a:xfrm>
        </p:spPr>
        <p:txBody>
          <a:bodyPr vert="horz" wrap="square" lIns="91440" tIns="45720" rIns="91440" bIns="45720" rtlCol="0" anchor="b" anchorCtr="0">
            <a:spAutoFit/>
          </a:bodyPr>
          <a:lstStyle>
            <a:lvl1pPr marL="280988" indent="-280988">
              <a:lnSpc>
                <a:spcPct val="90000"/>
              </a:lnSpc>
              <a:defRPr lang="en-US" sz="4800" spc="-20" baseline="0" dirty="0">
                <a:solidFill>
                  <a:schemeClr val="bg2"/>
                </a:solidFill>
              </a:defRPr>
            </a:lvl1pPr>
          </a:lstStyle>
          <a:p>
            <a:pPr lvl="0"/>
            <a:r>
              <a:rPr lang="en-US" dirty="0"/>
              <a:t>“Lorem ipsum dolor site </a:t>
            </a:r>
            <a:r>
              <a:rPr lang="en-US" dirty="0" err="1"/>
              <a:t>amet</a:t>
            </a:r>
            <a:r>
              <a:rPr lang="en-US" dirty="0"/>
              <a:t>, </a:t>
            </a:r>
            <a:r>
              <a:rPr lang="en-US" dirty="0" err="1"/>
              <a:t>consectetur</a:t>
            </a:r>
            <a:r>
              <a:rPr lang="en-US" dirty="0"/>
              <a:t> </a:t>
            </a:r>
            <a:r>
              <a:rPr lang="en-US" dirty="0" err="1"/>
              <a:t>adi</a:t>
            </a:r>
            <a:r>
              <a:rPr lang="en-US" dirty="0"/>
              <a:t> </a:t>
            </a:r>
            <a:r>
              <a:rPr lang="en-US" dirty="0" err="1"/>
              <a:t>isicing</a:t>
            </a:r>
            <a:r>
              <a:rPr lang="en-US" dirty="0"/>
              <a:t> </a:t>
            </a:r>
            <a:r>
              <a:rPr lang="en-US" dirty="0" err="1"/>
              <a:t>elit</a:t>
            </a:r>
            <a:r>
              <a:rPr lang="en-US" dirty="0"/>
              <a:t>.”</a:t>
            </a:r>
          </a:p>
        </p:txBody>
      </p:sp>
      <p:sp>
        <p:nvSpPr>
          <p:cNvPr id="3" name="Content Placeholder 2"/>
          <p:cNvSpPr>
            <a:spLocks noGrp="1"/>
          </p:cNvSpPr>
          <p:nvPr>
            <p:ph idx="1" hasCustomPrompt="1"/>
          </p:nvPr>
        </p:nvSpPr>
        <p:spPr>
          <a:xfrm>
            <a:off x="645331" y="4083341"/>
            <a:ext cx="8325548" cy="721900"/>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a:t>Author’s Name Here</a:t>
            </a:r>
          </a:p>
          <a:p>
            <a:pPr lvl="0"/>
            <a:r>
              <a:rPr lang="en-US" dirty="0"/>
              <a:t>Position Title Here</a:t>
            </a:r>
          </a:p>
        </p:txBody>
      </p:sp>
      <p:pic>
        <p:nvPicPr>
          <p:cNvPr id="20" name="Picture 4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35957"/>
          <a:stretch/>
        </p:blipFill>
        <p:spPr bwMode="invGray">
          <a:xfrm>
            <a:off x="8131174" y="6392864"/>
            <a:ext cx="799313" cy="33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996700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on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6334" y="543207"/>
            <a:ext cx="8089901" cy="4081117"/>
          </a:xfrm>
        </p:spPr>
        <p:txBody>
          <a:bodyPr vert="horz" wrap="square" lIns="91440" tIns="45720" rIns="91440" bIns="45720" rtlCol="0" anchor="b" anchorCtr="0">
            <a:spAutoFit/>
          </a:bodyPr>
          <a:lstStyle>
            <a:lvl1pPr marL="280988" indent="-280988">
              <a:lnSpc>
                <a:spcPct val="90000"/>
              </a:lnSpc>
              <a:defRPr lang="en-US" sz="4800" spc="-20" baseline="0" dirty="0"/>
            </a:lvl1pPr>
          </a:lstStyle>
          <a:p>
            <a:pPr lvl="0"/>
            <a:r>
              <a:rPr lang="en-US" dirty="0"/>
              <a:t>“</a:t>
            </a:r>
            <a:r>
              <a:rPr lang="en-US" dirty="0" err="1"/>
              <a:t>Lorem</a:t>
            </a:r>
            <a:r>
              <a:rPr lang="en-US" dirty="0"/>
              <a:t> </a:t>
            </a:r>
            <a:r>
              <a:rPr lang="en-US" dirty="0" err="1"/>
              <a:t>ipsum</a:t>
            </a:r>
            <a:r>
              <a:rPr lang="en-US" dirty="0"/>
              <a:t> dolor site </a:t>
            </a:r>
            <a:r>
              <a:rPr lang="en-US" dirty="0" err="1"/>
              <a:t>amet</a:t>
            </a:r>
            <a:r>
              <a:rPr lang="en-US" dirty="0"/>
              <a:t>, </a:t>
            </a:r>
            <a:r>
              <a:rPr lang="en-US" dirty="0" err="1"/>
              <a:t>consectetur</a:t>
            </a:r>
            <a:r>
              <a:rPr lang="en-US" dirty="0"/>
              <a:t> </a:t>
            </a:r>
            <a:r>
              <a:rPr lang="en-US" dirty="0" err="1"/>
              <a:t>adi</a:t>
            </a:r>
            <a:r>
              <a:rPr lang="en-US" dirty="0"/>
              <a:t> </a:t>
            </a:r>
            <a:r>
              <a:rPr lang="en-US" dirty="0" err="1"/>
              <a:t>isicing</a:t>
            </a:r>
            <a:r>
              <a:rPr lang="en-US" dirty="0"/>
              <a:t> </a:t>
            </a:r>
            <a:r>
              <a:rPr lang="en-US" dirty="0" err="1"/>
              <a:t>elit</a:t>
            </a:r>
            <a:r>
              <a:rPr lang="en-US" dirty="0"/>
              <a:t>, </a:t>
            </a:r>
            <a:r>
              <a:rPr lang="en-US" dirty="0" err="1"/>
              <a:t>sedo</a:t>
            </a:r>
            <a:r>
              <a:rPr lang="en-US" dirty="0"/>
              <a:t>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labotre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et </a:t>
            </a:r>
            <a:r>
              <a:rPr lang="en-US" dirty="0" err="1"/>
              <a:t>venium</a:t>
            </a:r>
            <a:r>
              <a:rPr lang="en-US" dirty="0"/>
              <a:t>, </a:t>
            </a:r>
            <a:r>
              <a:rPr lang="en-US" dirty="0" err="1"/>
              <a:t>quis</a:t>
            </a:r>
            <a:r>
              <a:rPr lang="en-US" dirty="0"/>
              <a:t> </a:t>
            </a:r>
            <a:r>
              <a:rPr lang="en-US" dirty="0" err="1"/>
              <a:t>nostrud</a:t>
            </a:r>
            <a:r>
              <a:rPr lang="en-US" dirty="0"/>
              <a:t> </a:t>
            </a:r>
            <a:r>
              <a:rPr lang="en-US" dirty="0" err="1"/>
              <a:t>elit</a:t>
            </a:r>
            <a:r>
              <a:rPr lang="en-US" dirty="0"/>
              <a:t>.”</a:t>
            </a:r>
          </a:p>
        </p:txBody>
      </p:sp>
      <p:sp>
        <p:nvSpPr>
          <p:cNvPr id="3" name="Content Placeholder 2"/>
          <p:cNvSpPr>
            <a:spLocks noGrp="1"/>
          </p:cNvSpPr>
          <p:nvPr>
            <p:ph idx="1" hasCustomPrompt="1"/>
          </p:nvPr>
        </p:nvSpPr>
        <p:spPr>
          <a:xfrm>
            <a:off x="645331" y="4921541"/>
            <a:ext cx="8325548" cy="721900"/>
          </a:xfrm>
        </p:spPr>
        <p:txBody>
          <a:bodyPr vert="horz" wrap="square" lIns="91440" tIns="45720" rIns="91440" bIns="45720" rtlCol="0">
            <a:noAutofit/>
          </a:bodyPr>
          <a:lstStyle>
            <a:lvl1pPr marL="0" indent="0">
              <a:spcBef>
                <a:spcPts val="300"/>
              </a:spcBef>
              <a:buNone/>
              <a:defRPr lang="en-US" sz="16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a:t>Author’s Name Here</a:t>
            </a:r>
          </a:p>
          <a:p>
            <a:pPr lvl="0"/>
            <a:r>
              <a:rPr lang="en-US" dirty="0"/>
              <a:t>Position Title Here</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3823D2AB-4E81-4F34-A89F-3E0D21BA7FC6}" type="datetime1">
              <a:rPr lang="en-US" smtClean="0"/>
              <a:pPr/>
              <a:t>8/18/2021</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dirty="0"/>
              <a:t>Presentation Title  |  IPCOM</a:t>
            </a:r>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5521368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661375" y="156375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912C3259-E094-455E-BA0F-15F48C925CC0}" type="datetime1">
              <a:rPr lang="en-US" smtClean="0"/>
              <a:pPr/>
              <a:t>8/18/2021</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dirty="0"/>
              <a:t>Presentation Title  |  IPCOM</a:t>
            </a:r>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661375" y="202179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638226" y="1563684"/>
            <a:ext cx="8087171" cy="313932"/>
          </a:xfrm>
        </p:spPr>
        <p:txBody>
          <a:bodyPr anchor="t"/>
          <a:lstStyle>
            <a:lvl1pPr marL="0" indent="0">
              <a:buNone/>
              <a:defRPr sz="2100" b="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83B52F5E-9C2E-462B-8DB3-DB183B585D52}" type="datetime1">
              <a:rPr lang="en-US" smtClean="0"/>
              <a:pPr/>
              <a:t>8/18/2021</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dirty="0"/>
              <a:t>Presentation Title  |  IPCOM</a:t>
            </a:r>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57431603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3999"/>
            <a:ext cx="8080375" cy="575094"/>
          </a:xfr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Content Placeholder 2"/>
          <p:cNvSpPr>
            <a:spLocks noGrp="1"/>
          </p:cNvSpPr>
          <p:nvPr>
            <p:ph idx="1" hasCustomPrompt="1"/>
          </p:nvPr>
        </p:nvSpPr>
        <p:spPr>
          <a:xfrm>
            <a:off x="661464" y="1562634"/>
            <a:ext cx="3989387"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641062" y="1013951"/>
            <a:ext cx="8077645" cy="383182"/>
          </a:xfrm>
        </p:spPr>
        <p:txBody>
          <a:bodyPr vert="horz" wrap="square" lIns="91440" tIns="45720" rIns="91440" bIns="45720" rtlCol="0" anchor="t">
            <a:noAutofit/>
          </a:bodyPr>
          <a:lstStyle>
            <a:lvl1pPr>
              <a:defRPr lang="en-US" dirty="0" smtClean="0"/>
            </a:lvl1pPr>
          </a:lstStyle>
          <a:p>
            <a:pPr marL="0" lvl="0" indent="0">
              <a:buNone/>
            </a:pPr>
            <a:r>
              <a:rPr lang="en-US" dirty="0"/>
              <a:t>Subhead</a:t>
            </a:r>
          </a:p>
        </p:txBody>
      </p:sp>
      <p:sp>
        <p:nvSpPr>
          <p:cNvPr id="9" name="Content Placeholder 2"/>
          <p:cNvSpPr>
            <a:spLocks noGrp="1"/>
          </p:cNvSpPr>
          <p:nvPr>
            <p:ph idx="11" hasCustomPrompt="1"/>
          </p:nvPr>
        </p:nvSpPr>
        <p:spPr>
          <a:xfrm>
            <a:off x="4882627" y="1556703"/>
            <a:ext cx="4013199"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5C33570C-2060-4927-BBD8-0266E002885A}" type="datetime1">
              <a:rPr lang="en-US" smtClean="0"/>
              <a:pPr/>
              <a:t>8/18/2021</a:t>
            </a:fld>
            <a:endParaRPr lang="en-US" dirty="0"/>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dirty="0"/>
              <a:t>Presentation Title  |  IPCOM</a:t>
            </a:r>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4801"/>
            <a:ext cx="8080375" cy="575094"/>
          </a:xfr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Text Placeholder 2"/>
          <p:cNvSpPr>
            <a:spLocks noGrp="1"/>
          </p:cNvSpPr>
          <p:nvPr>
            <p:ph type="body" idx="10" hasCustomPrompt="1"/>
          </p:nvPr>
        </p:nvSpPr>
        <p:spPr>
          <a:xfrm>
            <a:off x="640321" y="1011992"/>
            <a:ext cx="8077645" cy="383182"/>
          </a:xfrm>
        </p:spPr>
        <p:txBody>
          <a:bodyPr vert="horz" wrap="square" lIns="91440" tIns="45720" rIns="91440" bIns="45720" rtlCol="0" anchor="t">
            <a:noAutofit/>
          </a:bodyPr>
          <a:lstStyle>
            <a:lvl1pPr marL="168275" indent="-168275">
              <a:buNone/>
              <a:defRPr lang="en-US" dirty="0" smtClean="0"/>
            </a:lvl1pPr>
          </a:lstStyle>
          <a:p>
            <a:pPr marL="0" lvl="0" indent="0"/>
            <a:r>
              <a:rPr lang="en-US" dirty="0"/>
              <a:t>Subhead</a:t>
            </a:r>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A31CF89-2EDD-4B30-B6F0-F692C419542E}" type="datetime1">
              <a:rPr lang="en-US" smtClean="0"/>
              <a:pPr/>
              <a:t>8/18/2021</a:t>
            </a:fld>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dirty="0"/>
              <a:t>Presentation Title  |  IPCOM</a:t>
            </a:r>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E9A990-D40D-4F7F-8D07-B85B3F0F1CE2}" type="datetime1">
              <a:rPr lang="en-US" smtClean="0"/>
              <a:pPr/>
              <a:t>8/18/2021</a:t>
            </a:fld>
            <a:endParaRPr lang="en-US" dirty="0"/>
          </a:p>
        </p:txBody>
      </p:sp>
      <p:sp>
        <p:nvSpPr>
          <p:cNvPr id="6"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dirty="0"/>
              <a:t>Presentation Title  |  IPCOM</a:t>
            </a:r>
          </a:p>
        </p:txBody>
      </p:sp>
      <p:sp>
        <p:nvSpPr>
          <p:cNvPr id="7"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1"/>
            <a:ext cx="9144000" cy="6251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34D700BC-42AD-4083-ACC6-6BB0335BDEFE}" type="datetime1">
              <a:rPr lang="en-US" smtClean="0"/>
              <a:pPr/>
              <a:t>8/18/2021</a:t>
            </a:fld>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dirty="0"/>
              <a:t>Presentation Title  |  IPCOM</a:t>
            </a:r>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80199435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External Co-branding White Title">
    <p:bg>
      <p:bgPr>
        <a:solidFill>
          <a:schemeClr val="bg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95720"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tx2"/>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Here</a:t>
            </a:r>
          </a:p>
        </p:txBody>
      </p:sp>
      <p:sp>
        <p:nvSpPr>
          <p:cNvPr id="38" name="Text Placeholder 2"/>
          <p:cNvSpPr>
            <a:spLocks noGrp="1"/>
          </p:cNvSpPr>
          <p:nvPr>
            <p:ph type="body" idx="1" hasCustomPrompt="1"/>
          </p:nvPr>
        </p:nvSpPr>
        <p:spPr>
          <a:xfrm>
            <a:off x="654697" y="3436978"/>
            <a:ext cx="6570016"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tx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tx2"/>
                </a:solidFill>
                <a:latin typeface="Arial" pitchFamily="34" charset="0"/>
                <a:cs typeface="Arial" pitchFamily="34" charset="0"/>
              </a:defRPr>
            </a:lvl1pPr>
          </a:lstStyle>
          <a:p>
            <a:fld id="{6E3DB277-8412-4B3D-83F4-6D7D09D1BE29}" type="datetime1">
              <a:rPr lang="en-US" smtClean="0"/>
              <a:pPr/>
              <a:t>8/18/2021</a:t>
            </a:fld>
            <a:endParaRPr lang="en-US" dirty="0"/>
          </a:p>
        </p:txBody>
      </p:sp>
      <p:sp>
        <p:nvSpPr>
          <p:cNvPr id="3" name="Text Placeholder 2"/>
          <p:cNvSpPr>
            <a:spLocks noGrp="1"/>
          </p:cNvSpPr>
          <p:nvPr>
            <p:ph type="body" sz="quarter" idx="10"/>
          </p:nvPr>
        </p:nvSpPr>
        <p:spPr>
          <a:xfrm>
            <a:off x="747713" y="4350040"/>
            <a:ext cx="6477000" cy="193675"/>
          </a:xfrm>
        </p:spPr>
        <p:txBody>
          <a:bodyPr vert="horz" wrap="square" lIns="0" tIns="0" rIns="0" bIns="0" rtlCol="0" anchor="t" anchorCtr="0"/>
          <a:lstStyle>
            <a:lvl1pPr marL="0" indent="0">
              <a:spcBef>
                <a:spcPts val="0"/>
              </a:spcBef>
              <a:buFontTx/>
              <a:buNone/>
              <a:defRPr lang="en-US" sz="1800" i="0" dirty="0" smtClean="0">
                <a:solidFill>
                  <a:schemeClr val="tx2"/>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cxnSp>
        <p:nvCxnSpPr>
          <p:cNvPr id="10" name="Straight Connector 9"/>
          <p:cNvCxnSpPr/>
          <p:nvPr userDrawn="1"/>
        </p:nvCxnSpPr>
        <p:spPr>
          <a:xfrm>
            <a:off x="2430160" y="591021"/>
            <a:ext cx="0" cy="1188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3" name="Picture 12" descr="UCSF_sig_navy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616" y="739445"/>
            <a:ext cx="1388923" cy="903111"/>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43787" y="985574"/>
            <a:ext cx="1636444" cy="410852"/>
          </a:xfrm>
          <a:prstGeom prst="rect">
            <a:avLst/>
          </a:prstGeom>
        </p:spPr>
      </p:pic>
      <p:pic>
        <p:nvPicPr>
          <p:cNvPr id="2050"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62427" y="884198"/>
            <a:ext cx="2168517" cy="60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Straight Connector 10"/>
          <p:cNvCxnSpPr/>
          <p:nvPr userDrawn="1"/>
        </p:nvCxnSpPr>
        <p:spPr>
          <a:xfrm>
            <a:off x="5074907" y="591021"/>
            <a:ext cx="0" cy="1188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6412957"/>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0731869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7"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3630547" y="2701522"/>
            <a:ext cx="2110616" cy="1378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982737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658358" y="639525"/>
            <a:ext cx="6204666" cy="1446212"/>
          </a:xfrm>
        </p:spPr>
        <p:txBody>
          <a:bodyPr/>
          <a:lstStyle>
            <a:lvl1pPr marL="0" indent="0">
              <a:lnSpc>
                <a:spcPct val="95000"/>
              </a:lnSpc>
              <a:spcBef>
                <a:spcPts val="600"/>
              </a:spcBef>
              <a:buFontTx/>
              <a:buNone/>
              <a:defRPr sz="24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a:t>Click to edit Master text styles</a:t>
            </a:r>
          </a:p>
        </p:txBody>
      </p:sp>
      <p:cxnSp>
        <p:nvCxnSpPr>
          <p:cNvPr id="8" name="Straight Connector 7"/>
          <p:cNvCxnSpPr/>
          <p:nvPr userDrawn="1"/>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8"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3414216"/>
            <a:ext cx="1503181" cy="977406"/>
          </a:xfrm>
          <a:prstGeom prst="rect">
            <a:avLst/>
          </a:prstGeom>
        </p:spPr>
      </p:pic>
    </p:spTree>
    <p:extLst>
      <p:ext uri="{BB962C8B-B14F-4D97-AF65-F5344CB8AC3E}">
        <p14:creationId xmlns:p14="http://schemas.microsoft.com/office/powerpoint/2010/main" val="1944395890"/>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5" y="3818374"/>
            <a:ext cx="4210268" cy="3042745"/>
          </a:xfrm>
          <a:prstGeom prst="rect">
            <a:avLst/>
          </a:prstGeom>
        </p:spPr>
      </p:pic>
      <p:pic>
        <p:nvPicPr>
          <p:cNvPr id="12" name="Picture 1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 y="0"/>
            <a:ext cx="9144004" cy="3868899"/>
          </a:xfrm>
          <a:prstGeom prst="rect">
            <a:avLst/>
          </a:prstGeom>
        </p:spPr>
      </p:pic>
      <p:pic>
        <p:nvPicPr>
          <p:cNvPr id="14" name="Picture 13"/>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754880" y="1611152"/>
            <a:ext cx="4389119" cy="2724912"/>
          </a:xfrm>
          <a:prstGeom prst="rect">
            <a:avLst/>
          </a:prstGeom>
        </p:spPr>
      </p:pic>
      <p:pic>
        <p:nvPicPr>
          <p:cNvPr id="15" name="Picture 14"/>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099033" y="4336064"/>
            <a:ext cx="5044967" cy="2521936"/>
          </a:xfrm>
          <a:prstGeom prst="rect">
            <a:avLst/>
          </a:prstGeom>
        </p:spPr>
      </p:pic>
      <p:sp>
        <p:nvSpPr>
          <p:cNvPr id="16" name="Rectangle 15"/>
          <p:cNvSpPr/>
          <p:nvPr userDrawn="1"/>
        </p:nvSpPr>
        <p:spPr bwMode="auto">
          <a:xfrm>
            <a:off x="2723103" y="1611152"/>
            <a:ext cx="3675888" cy="3675888"/>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17" name="Picture 7"/>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38631"/>
          <a:stretch/>
        </p:blipFill>
        <p:spPr bwMode="auto">
          <a:xfrm>
            <a:off x="4327515" y="2924450"/>
            <a:ext cx="2223280" cy="893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481491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FD40FC-A900-4213-90A7-FFFBCF05A72B}" type="datetimeFigureOut">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44DED7-F5CC-4E66-90C7-4F8E804309DB}" type="slidenum">
              <a:rPr lang="en-US" smtClean="0"/>
              <a:t>‹#›</a:t>
            </a:fld>
            <a:endParaRPr lang="en-US" dirty="0"/>
          </a:p>
        </p:txBody>
      </p:sp>
    </p:spTree>
    <p:extLst>
      <p:ext uri="{BB962C8B-B14F-4D97-AF65-F5344CB8AC3E}">
        <p14:creationId xmlns:p14="http://schemas.microsoft.com/office/powerpoint/2010/main" val="27818516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7" y="3436978"/>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0F35E2DF-653E-4EAB-A30B-1B09FB884D39}" type="datetime1">
              <a:rPr lang="en-US" smtClean="0"/>
              <a:pPr/>
              <a:t>8/18/2021</a:t>
            </a:fld>
            <a:endParaRPr lang="en-US" dirty="0"/>
          </a:p>
        </p:txBody>
      </p:sp>
      <p:sp>
        <p:nvSpPr>
          <p:cNvPr id="3" name="Text Placeholder 2"/>
          <p:cNvSpPr>
            <a:spLocks noGrp="1"/>
          </p:cNvSpPr>
          <p:nvPr>
            <p:ph type="body" sz="quarter" idx="10"/>
          </p:nvPr>
        </p:nvSpPr>
        <p:spPr>
          <a:xfrm>
            <a:off x="747714" y="4349650"/>
            <a:ext cx="6477000" cy="489939"/>
          </a:xfrm>
        </p:spPr>
        <p:txBody>
          <a:bodyPr vert="horz" wrap="square" lIns="0" tIns="0" rIns="0" bIns="0" rtlCol="0" anchor="t" anchorCtr="0"/>
          <a:lstStyle>
            <a:lvl1pPr marL="0" indent="0">
              <a:spcBef>
                <a:spcPts val="0"/>
              </a:spcBef>
              <a:buNone/>
              <a:defRPr lang="en-US" sz="1800" i="0" smtClean="0">
                <a:cs typeface="Arial" pitchFamily="34" charset="0"/>
              </a:defRPr>
            </a:lvl1pPr>
            <a:lvl2pPr>
              <a:defRPr lang="en-US" sz="1800" smtClean="0">
                <a:solidFill>
                  <a:schemeClr val="tx1"/>
                </a:solidFill>
                <a:latin typeface="+mn-lt"/>
              </a:defRPr>
            </a:lvl2pPr>
            <a:lvl3pPr>
              <a:defRPr lang="en-US" sz="1800" smtClean="0">
                <a:solidFill>
                  <a:schemeClr val="tx1"/>
                </a:solidFill>
                <a:latin typeface="+mn-lt"/>
              </a:defRPr>
            </a:lvl3pPr>
            <a:lvl4pPr>
              <a:defRPr lang="en-US" sz="1800" smtClean="0">
                <a:solidFill>
                  <a:schemeClr val="tx1"/>
                </a:solidFill>
                <a:latin typeface="+mn-lt"/>
              </a:defRPr>
            </a:lvl4pPr>
            <a:lvl5pPr>
              <a:defRPr lang="en-US" sz="1800">
                <a:solidFill>
                  <a:schemeClr val="tx1"/>
                </a:solidFill>
                <a:latin typeface="+mn-lt"/>
              </a:defRPr>
            </a:lvl5pPr>
          </a:lstStyle>
          <a:p>
            <a:pPr marL="0" lvl="0"/>
            <a:r>
              <a:rPr lang="en-US" dirty="0"/>
              <a:t>Click to edit Master text styles</a:t>
            </a:r>
          </a:p>
        </p:txBody>
      </p:sp>
      <p:pic>
        <p:nvPicPr>
          <p:cNvPr id="9" name="Picture 8"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742959"/>
            <a:ext cx="1400637" cy="910729"/>
          </a:xfrm>
          <a:prstGeom prst="rect">
            <a:avLst/>
          </a:prstGeom>
        </p:spPr>
      </p:pic>
    </p:spTree>
    <p:extLst>
      <p:ext uri="{BB962C8B-B14F-4D97-AF65-F5344CB8AC3E}">
        <p14:creationId xmlns:p14="http://schemas.microsoft.com/office/powerpoint/2010/main" val="1291407966"/>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6" y="2999514"/>
            <a:ext cx="655048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B83A9ACB-9038-4C0A-A131-D9CA2FE38888}" type="datetime1">
              <a:rPr lang="en-US" smtClean="0"/>
              <a:pPr/>
              <a:t>8/18/2021</a:t>
            </a:fld>
            <a:endParaRPr lang="en-US" dirty="0"/>
          </a:p>
        </p:txBody>
      </p:sp>
      <p:sp>
        <p:nvSpPr>
          <p:cNvPr id="3" name="Text Placeholder 2"/>
          <p:cNvSpPr>
            <a:spLocks noGrp="1"/>
          </p:cNvSpPr>
          <p:nvPr>
            <p:ph type="body" sz="quarter" idx="10"/>
          </p:nvPr>
        </p:nvSpPr>
        <p:spPr>
          <a:xfrm>
            <a:off x="746125" y="4045554"/>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pic>
        <p:nvPicPr>
          <p:cNvPr id="14" name="Picture 13"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310922155"/>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2">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09E6E56A-133F-4B61-9E5C-0E37D5A4EABC}" type="datetime1">
              <a:rPr lang="en-US" smtClean="0"/>
              <a:pPr/>
              <a:t>8/18/2021</a:t>
            </a:fld>
            <a:endParaRPr lang="en-US" dirty="0"/>
          </a:p>
        </p:txBody>
      </p:sp>
      <p:sp>
        <p:nvSpPr>
          <p:cNvPr id="4" name="Text Placeholder 3"/>
          <p:cNvSpPr>
            <a:spLocks noGrp="1"/>
          </p:cNvSpPr>
          <p:nvPr>
            <p:ph type="body" sz="quarter" idx="10"/>
          </p:nvPr>
        </p:nvSpPr>
        <p:spPr>
          <a:xfrm>
            <a:off x="745587" y="4046758"/>
            <a:ext cx="6451600" cy="32575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a:t>Click to edit Master text styles</a:t>
            </a:r>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47320750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12" name="Picture 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748376" y="742095"/>
            <a:ext cx="1044588" cy="682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F4F4774C-6ACF-44DD-AE70-DD72BCB61412}" type="datetime1">
              <a:rPr lang="en-US" smtClean="0"/>
              <a:pPr/>
              <a:t>8/18/2021</a:t>
            </a:fld>
            <a:endParaRPr lang="en-US" dirty="0"/>
          </a:p>
        </p:txBody>
      </p:sp>
      <p:sp>
        <p:nvSpPr>
          <p:cNvPr id="4" name="Text Placeholder 3"/>
          <p:cNvSpPr>
            <a:spLocks noGrp="1"/>
          </p:cNvSpPr>
          <p:nvPr>
            <p:ph type="body" sz="quarter" idx="10"/>
          </p:nvPr>
        </p:nvSpPr>
        <p:spPr>
          <a:xfrm>
            <a:off x="744762" y="4045137"/>
            <a:ext cx="6478043" cy="3414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dirty="0"/>
              <a:t>Click to edit Master text styles</a:t>
            </a:r>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1632214779"/>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ltGray">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6B108F8-DB65-4AEB-993E-63495CC3CEF1}" type="datetime1">
              <a:rPr lang="en-US" smtClean="0"/>
              <a:pPr/>
              <a:t>8/18/2021</a:t>
            </a:fld>
            <a:endParaRPr lang="en-US" dirty="0"/>
          </a:p>
        </p:txBody>
      </p:sp>
      <p:sp>
        <p:nvSpPr>
          <p:cNvPr id="4" name="Text Placeholder 3"/>
          <p:cNvSpPr>
            <a:spLocks noGrp="1"/>
          </p:cNvSpPr>
          <p:nvPr>
            <p:ph type="body" sz="quarter" idx="10"/>
          </p:nvPr>
        </p:nvSpPr>
        <p:spPr>
          <a:xfrm>
            <a:off x="746125" y="4044820"/>
            <a:ext cx="6478588" cy="406400"/>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a:t>Click to edit Master text styles</a:t>
            </a:r>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395713967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95720"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7" y="3436978"/>
            <a:ext cx="6570016"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ADEED7DA-58B4-45B2-B9FB-650DB0B18DAE}" type="datetime1">
              <a:rPr lang="en-US" smtClean="0"/>
              <a:pPr/>
              <a:t>8/18/2021</a:t>
            </a:fld>
            <a:endParaRPr lang="en-US" dirty="0"/>
          </a:p>
        </p:txBody>
      </p:sp>
      <p:sp>
        <p:nvSpPr>
          <p:cNvPr id="3" name="Text Placeholder 2"/>
          <p:cNvSpPr>
            <a:spLocks noGrp="1"/>
          </p:cNvSpPr>
          <p:nvPr>
            <p:ph type="body" sz="quarter" idx="10"/>
          </p:nvPr>
        </p:nvSpPr>
        <p:spPr>
          <a:xfrm>
            <a:off x="747713" y="4350040"/>
            <a:ext cx="6477000" cy="193675"/>
          </a:xfrm>
        </p:spPr>
        <p:txBody>
          <a:bodyPr vert="horz" wrap="square" lIns="0" tIns="0" rIns="0" bIns="0" rtlCol="0" anchor="t" anchorCtr="0"/>
          <a:lstStyle>
            <a:lvl1pPr marL="0" indent="0">
              <a:spcBef>
                <a:spcPts val="0"/>
              </a:spcBef>
              <a:buFontTx/>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pic>
        <p:nvPicPr>
          <p:cNvPr id="8" name="Picture 7"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742959"/>
            <a:ext cx="1400637" cy="910729"/>
          </a:xfrm>
          <a:prstGeom prst="rect">
            <a:avLst/>
          </a:prstGeom>
        </p:spPr>
      </p:pic>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ltGray">
          <a:xfrm>
            <a:off x="0" y="0"/>
            <a:ext cx="9144000" cy="6858000"/>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userDrawn="1"/>
        </p:nvSpPr>
        <p:spPr bwMode="ltGray">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4299D2C2-872E-4C19-A405-B7F44E2E1548}" type="datetime1">
              <a:rPr lang="en-US" smtClean="0"/>
              <a:pPr/>
              <a:t>8/18/2021</a:t>
            </a:fld>
            <a:endParaRPr lang="en-US" dirty="0"/>
          </a:p>
        </p:txBody>
      </p:sp>
      <p:sp>
        <p:nvSpPr>
          <p:cNvPr id="4" name="Text Placeholder 3"/>
          <p:cNvSpPr>
            <a:spLocks noGrp="1"/>
          </p:cNvSpPr>
          <p:nvPr>
            <p:ph type="body" sz="quarter" idx="10"/>
          </p:nvPr>
        </p:nvSpPr>
        <p:spPr>
          <a:xfrm>
            <a:off x="744351" y="4046607"/>
            <a:ext cx="6472238" cy="434178"/>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a:t>Click to edit Master text styles</a:t>
            </a:r>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181492400"/>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bwMode="ltGray">
          <a:xfrm>
            <a:off x="0" y="1"/>
            <a:ext cx="9144000" cy="6858000"/>
          </a:xfrm>
          <a:prstGeom prst="rect">
            <a:avLst/>
          </a:prstGeom>
        </p:spPr>
      </p:pic>
      <p:sp>
        <p:nvSpPr>
          <p:cNvPr id="6" name="Rectangle 5"/>
          <p:cNvSpPr/>
          <p:nvPr userDrawn="1"/>
        </p:nvSpPr>
        <p:spPr bwMode="invGray">
          <a:xfrm>
            <a:off x="0" y="-1"/>
            <a:ext cx="9144000" cy="6858001"/>
          </a:xfrm>
          <a:prstGeom prst="rect">
            <a:avLst/>
          </a:prstGeom>
          <a:solidFill>
            <a:srgbClr val="000000">
              <a:alpha val="40000"/>
            </a:srgbClr>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1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fld id="{D1F044BE-8F37-40C1-84E4-C743FF643058}" type="datetime1">
              <a:rPr lang="en-US" smtClean="0"/>
              <a:pPr/>
              <a:t>8/18/2021</a:t>
            </a:fld>
            <a:endParaRPr lang="en-US" dirty="0"/>
          </a:p>
        </p:txBody>
      </p:sp>
      <p:sp>
        <p:nvSpPr>
          <p:cNvPr id="17"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r>
              <a:rPr lang="en-US" dirty="0"/>
              <a:t>Presentation Title  |  IPCOM</a:t>
            </a:r>
          </a:p>
        </p:txBody>
      </p:sp>
      <p:sp>
        <p:nvSpPr>
          <p:cNvPr id="18"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1">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19" name="Straight Connector 18"/>
          <p:cNvCxnSpPr/>
          <p:nvPr/>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a:noFill/>
              </a14:hiddenFill>
            </a:ext>
          </a:extLst>
        </p:spPr>
      </p:cxnSp>
      <p:cxnSp>
        <p:nvCxnSpPr>
          <p:cNvPr id="13" name="Straight Connector 12"/>
          <p:cNvCxnSpPr/>
          <p:nvPr userDrawn="1"/>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a:noFill/>
              </a14:hiddenFill>
            </a:ext>
          </a:extLst>
        </p:spPr>
      </p:cxnSp>
      <p:sp>
        <p:nvSpPr>
          <p:cNvPr id="2" name="Title 1"/>
          <p:cNvSpPr>
            <a:spLocks noGrp="1"/>
          </p:cNvSpPr>
          <p:nvPr>
            <p:ph type="title" hasCustomPrompt="1"/>
          </p:nvPr>
        </p:nvSpPr>
        <p:spPr>
          <a:xfrm>
            <a:off x="346334" y="2249896"/>
            <a:ext cx="8089901" cy="1421928"/>
          </a:xfrm>
        </p:spPr>
        <p:txBody>
          <a:bodyPr vert="horz" wrap="square" lIns="91440" tIns="45720" rIns="91440" bIns="45720" rtlCol="0" anchor="b" anchorCtr="0">
            <a:spAutoFit/>
          </a:bodyPr>
          <a:lstStyle>
            <a:lvl1pPr marL="280988" indent="-280988">
              <a:lnSpc>
                <a:spcPct val="90000"/>
              </a:lnSpc>
              <a:defRPr lang="en-US" sz="4800" spc="-20" baseline="0" dirty="0">
                <a:solidFill>
                  <a:schemeClr val="bg2"/>
                </a:solidFill>
              </a:defRPr>
            </a:lvl1pPr>
          </a:lstStyle>
          <a:p>
            <a:pPr lvl="0"/>
            <a:r>
              <a:rPr lang="en-US" dirty="0"/>
              <a:t>“Lorem ipsum dolor site </a:t>
            </a:r>
            <a:r>
              <a:rPr lang="en-US" dirty="0" err="1"/>
              <a:t>amet</a:t>
            </a:r>
            <a:r>
              <a:rPr lang="en-US" dirty="0"/>
              <a:t>, </a:t>
            </a:r>
            <a:r>
              <a:rPr lang="en-US" dirty="0" err="1"/>
              <a:t>consectetur</a:t>
            </a:r>
            <a:r>
              <a:rPr lang="en-US" dirty="0"/>
              <a:t> </a:t>
            </a:r>
            <a:r>
              <a:rPr lang="en-US" dirty="0" err="1"/>
              <a:t>adi</a:t>
            </a:r>
            <a:r>
              <a:rPr lang="en-US" dirty="0"/>
              <a:t> </a:t>
            </a:r>
            <a:r>
              <a:rPr lang="en-US" dirty="0" err="1"/>
              <a:t>isicing</a:t>
            </a:r>
            <a:r>
              <a:rPr lang="en-US" dirty="0"/>
              <a:t> </a:t>
            </a:r>
            <a:r>
              <a:rPr lang="en-US" dirty="0" err="1"/>
              <a:t>elit</a:t>
            </a:r>
            <a:r>
              <a:rPr lang="en-US" dirty="0"/>
              <a:t>.”</a:t>
            </a:r>
          </a:p>
        </p:txBody>
      </p:sp>
      <p:sp>
        <p:nvSpPr>
          <p:cNvPr id="3" name="Content Placeholder 2"/>
          <p:cNvSpPr>
            <a:spLocks noGrp="1"/>
          </p:cNvSpPr>
          <p:nvPr>
            <p:ph idx="1" hasCustomPrompt="1"/>
          </p:nvPr>
        </p:nvSpPr>
        <p:spPr>
          <a:xfrm>
            <a:off x="645331" y="4083341"/>
            <a:ext cx="8325548" cy="721900"/>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a:t>Author’s Name Here</a:t>
            </a:r>
          </a:p>
          <a:p>
            <a:pPr lvl="0"/>
            <a:r>
              <a:rPr lang="en-US" dirty="0"/>
              <a:t>Position Title Here</a:t>
            </a:r>
          </a:p>
        </p:txBody>
      </p:sp>
      <p:pic>
        <p:nvPicPr>
          <p:cNvPr id="20" name="Picture 4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35957"/>
          <a:stretch/>
        </p:blipFill>
        <p:spPr bwMode="invGray">
          <a:xfrm>
            <a:off x="8131174" y="6392864"/>
            <a:ext cx="799313" cy="33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1661690"/>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Quote on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6334" y="543207"/>
            <a:ext cx="8089901" cy="4081117"/>
          </a:xfrm>
        </p:spPr>
        <p:txBody>
          <a:bodyPr vert="horz" wrap="square" lIns="91440" tIns="45720" rIns="91440" bIns="45720" rtlCol="0" anchor="b" anchorCtr="0">
            <a:spAutoFit/>
          </a:bodyPr>
          <a:lstStyle>
            <a:lvl1pPr marL="280988" indent="-280988">
              <a:lnSpc>
                <a:spcPct val="90000"/>
              </a:lnSpc>
              <a:defRPr lang="en-US" sz="4800" spc="-20" baseline="0" dirty="0"/>
            </a:lvl1pPr>
          </a:lstStyle>
          <a:p>
            <a:pPr lvl="0"/>
            <a:r>
              <a:rPr lang="en-US" dirty="0"/>
              <a:t>“</a:t>
            </a:r>
            <a:r>
              <a:rPr lang="en-US" dirty="0" err="1"/>
              <a:t>Lorem</a:t>
            </a:r>
            <a:r>
              <a:rPr lang="en-US" dirty="0"/>
              <a:t> </a:t>
            </a:r>
            <a:r>
              <a:rPr lang="en-US" dirty="0" err="1"/>
              <a:t>ipsum</a:t>
            </a:r>
            <a:r>
              <a:rPr lang="en-US" dirty="0"/>
              <a:t> dolor site </a:t>
            </a:r>
            <a:r>
              <a:rPr lang="en-US" dirty="0" err="1"/>
              <a:t>amet</a:t>
            </a:r>
            <a:r>
              <a:rPr lang="en-US" dirty="0"/>
              <a:t>, </a:t>
            </a:r>
            <a:r>
              <a:rPr lang="en-US" dirty="0" err="1"/>
              <a:t>consectetur</a:t>
            </a:r>
            <a:r>
              <a:rPr lang="en-US" dirty="0"/>
              <a:t> </a:t>
            </a:r>
            <a:r>
              <a:rPr lang="en-US" dirty="0" err="1"/>
              <a:t>adi</a:t>
            </a:r>
            <a:r>
              <a:rPr lang="en-US" dirty="0"/>
              <a:t> </a:t>
            </a:r>
            <a:r>
              <a:rPr lang="en-US" dirty="0" err="1"/>
              <a:t>isicing</a:t>
            </a:r>
            <a:r>
              <a:rPr lang="en-US" dirty="0"/>
              <a:t> </a:t>
            </a:r>
            <a:r>
              <a:rPr lang="en-US" dirty="0" err="1"/>
              <a:t>elit</a:t>
            </a:r>
            <a:r>
              <a:rPr lang="en-US" dirty="0"/>
              <a:t>, </a:t>
            </a:r>
            <a:r>
              <a:rPr lang="en-US" dirty="0" err="1"/>
              <a:t>sedo</a:t>
            </a:r>
            <a:r>
              <a:rPr lang="en-US" dirty="0"/>
              <a:t>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labotre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et </a:t>
            </a:r>
            <a:r>
              <a:rPr lang="en-US" dirty="0" err="1"/>
              <a:t>venium</a:t>
            </a:r>
            <a:r>
              <a:rPr lang="en-US" dirty="0"/>
              <a:t>, </a:t>
            </a:r>
            <a:r>
              <a:rPr lang="en-US" dirty="0" err="1"/>
              <a:t>quis</a:t>
            </a:r>
            <a:r>
              <a:rPr lang="en-US" dirty="0"/>
              <a:t> </a:t>
            </a:r>
            <a:r>
              <a:rPr lang="en-US" dirty="0" err="1"/>
              <a:t>nostrud</a:t>
            </a:r>
            <a:r>
              <a:rPr lang="en-US" dirty="0"/>
              <a:t> </a:t>
            </a:r>
            <a:r>
              <a:rPr lang="en-US" dirty="0" err="1"/>
              <a:t>elit</a:t>
            </a:r>
            <a:r>
              <a:rPr lang="en-US" dirty="0"/>
              <a:t>.”</a:t>
            </a:r>
          </a:p>
        </p:txBody>
      </p:sp>
      <p:sp>
        <p:nvSpPr>
          <p:cNvPr id="3" name="Content Placeholder 2"/>
          <p:cNvSpPr>
            <a:spLocks noGrp="1"/>
          </p:cNvSpPr>
          <p:nvPr>
            <p:ph idx="1" hasCustomPrompt="1"/>
          </p:nvPr>
        </p:nvSpPr>
        <p:spPr>
          <a:xfrm>
            <a:off x="645331" y="4921541"/>
            <a:ext cx="8325548" cy="721900"/>
          </a:xfrm>
        </p:spPr>
        <p:txBody>
          <a:bodyPr vert="horz" wrap="square" lIns="91440" tIns="45720" rIns="91440" bIns="45720" rtlCol="0">
            <a:noAutofit/>
          </a:bodyPr>
          <a:lstStyle>
            <a:lvl1pPr marL="0" indent="0">
              <a:spcBef>
                <a:spcPts val="300"/>
              </a:spcBef>
              <a:buNone/>
              <a:defRPr lang="en-US" sz="16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a:t>Author’s Name Here</a:t>
            </a:r>
          </a:p>
          <a:p>
            <a:pPr lvl="0"/>
            <a:r>
              <a:rPr lang="en-US" dirty="0"/>
              <a:t>Position Title Here</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D72C8E72-567A-4DED-A124-95629D20A57F}" type="datetime1">
              <a:rPr lang="en-US" smtClean="0"/>
              <a:pPr/>
              <a:t>8/18/2021</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a:t>Presentation Title  |  IPCOM</a:t>
            </a:r>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50827562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661375" y="156375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A3351537-6743-4509-98DB-20F7743BE8D7}" type="datetime1">
              <a:rPr lang="en-US" smtClean="0"/>
              <a:pPr/>
              <a:t>8/18/2021</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a:t>Presentation Title  |  IPCOM</a:t>
            </a:r>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874200225"/>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661375" y="202179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638226" y="1563684"/>
            <a:ext cx="8087171" cy="313932"/>
          </a:xfrm>
        </p:spPr>
        <p:txBody>
          <a:bodyPr anchor="t"/>
          <a:lstStyle>
            <a:lvl1pPr marL="0" indent="0">
              <a:buNone/>
              <a:defRPr sz="2100" b="0">
                <a:solidFill>
                  <a:schemeClr val="bg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1F03B4C0-94BC-453D-A0EF-770845226562}" type="datetime1">
              <a:rPr lang="en-US" smtClean="0"/>
              <a:pPr/>
              <a:t>8/18/2021</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a:t>Presentation Title  |  IPCOM</a:t>
            </a:r>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860499142"/>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8912"/>
            <a:ext cx="8080375" cy="575094"/>
          </a:xfr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Content Placeholder 2"/>
          <p:cNvSpPr>
            <a:spLocks noGrp="1"/>
          </p:cNvSpPr>
          <p:nvPr>
            <p:ph idx="1" hasCustomPrompt="1"/>
          </p:nvPr>
        </p:nvSpPr>
        <p:spPr>
          <a:xfrm>
            <a:off x="661464" y="1562634"/>
            <a:ext cx="3989387"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641062" y="1013951"/>
            <a:ext cx="8077645" cy="383182"/>
          </a:xfrm>
        </p:spPr>
        <p:txBody>
          <a:bodyPr vert="horz" wrap="square" lIns="91440" tIns="45720" rIns="91440" bIns="45720" rtlCol="0" anchor="t">
            <a:noAutofit/>
          </a:bodyPr>
          <a:lstStyle>
            <a:lvl1pPr>
              <a:defRPr lang="en-US" dirty="0" smtClean="0"/>
            </a:lvl1pPr>
          </a:lstStyle>
          <a:p>
            <a:pPr marL="0" lvl="0" indent="0">
              <a:buNone/>
            </a:pPr>
            <a:r>
              <a:rPr lang="en-US" dirty="0"/>
              <a:t>Subhead</a:t>
            </a:r>
          </a:p>
        </p:txBody>
      </p:sp>
      <p:sp>
        <p:nvSpPr>
          <p:cNvPr id="9" name="Content Placeholder 2"/>
          <p:cNvSpPr>
            <a:spLocks noGrp="1"/>
          </p:cNvSpPr>
          <p:nvPr>
            <p:ph idx="11" hasCustomPrompt="1"/>
          </p:nvPr>
        </p:nvSpPr>
        <p:spPr>
          <a:xfrm>
            <a:off x="4882627" y="1556703"/>
            <a:ext cx="4013199"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F48F2DBF-83EC-4914-AE1D-20179BFF6269}" type="datetime1">
              <a:rPr lang="en-US" smtClean="0"/>
              <a:pPr/>
              <a:t>8/18/2021</a:t>
            </a:fld>
            <a:endParaRPr lang="en-US" dirty="0"/>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a:t>Presentation Title  |  IPCOM</a:t>
            </a:r>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304784965"/>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4166"/>
            <a:ext cx="8080375" cy="575094"/>
          </a:xfr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Text Placeholder 2"/>
          <p:cNvSpPr>
            <a:spLocks noGrp="1"/>
          </p:cNvSpPr>
          <p:nvPr>
            <p:ph type="body" idx="10" hasCustomPrompt="1"/>
          </p:nvPr>
        </p:nvSpPr>
        <p:spPr>
          <a:xfrm>
            <a:off x="640321" y="1011992"/>
            <a:ext cx="8077645" cy="383182"/>
          </a:xfrm>
        </p:spPr>
        <p:txBody>
          <a:bodyPr vert="horz" wrap="square" lIns="91440" tIns="45720" rIns="91440" bIns="45720" rtlCol="0" anchor="t">
            <a:noAutofit/>
          </a:bodyPr>
          <a:lstStyle>
            <a:lvl1pPr marL="168275" indent="-168275">
              <a:buNone/>
              <a:defRPr lang="en-US" dirty="0" smtClean="0"/>
            </a:lvl1pPr>
          </a:lstStyle>
          <a:p>
            <a:pPr marL="0" lvl="0" indent="0"/>
            <a:r>
              <a:rPr lang="en-US" dirty="0"/>
              <a:t>Subhead</a:t>
            </a:r>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EA4F7EAE-0FE4-4B74-8BC5-2F18044FC615}" type="datetime1">
              <a:rPr lang="en-US" smtClean="0"/>
              <a:pPr/>
              <a:t>8/18/2021</a:t>
            </a:fld>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a:t>Presentation Title  |  IPCOM</a:t>
            </a:r>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445574396"/>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D6B913C7-C78F-45CC-BA19-6E0777912239}" type="datetime1">
              <a:rPr lang="en-US" smtClean="0"/>
              <a:pPr/>
              <a:t>8/18/2021</a:t>
            </a:fld>
            <a:endParaRPr lang="en-US" dirty="0"/>
          </a:p>
        </p:txBody>
      </p:sp>
      <p:sp>
        <p:nvSpPr>
          <p:cNvPr id="6"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a:t>Presentation Title  |  IPCOM</a:t>
            </a:r>
          </a:p>
        </p:txBody>
      </p:sp>
      <p:sp>
        <p:nvSpPr>
          <p:cNvPr id="7"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4097486719"/>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1"/>
            <a:ext cx="9144000" cy="6251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4EC95BAB-476A-4447-B66E-DB99E83D5895}" type="datetime1">
              <a:rPr lang="en-US" smtClean="0"/>
              <a:pPr/>
              <a:t>8/18/2021</a:t>
            </a:fld>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a:t>Presentation Title  |  IPCOM</a:t>
            </a:r>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600930700"/>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1171066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ternal Co-branding Titl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95720"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7" y="3436978"/>
            <a:ext cx="6570016"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5A615F24-1D15-430F-AC65-2A053EAB0E6C}" type="datetime1">
              <a:rPr lang="en-US" smtClean="0"/>
              <a:pPr/>
              <a:t>8/18/2021</a:t>
            </a:fld>
            <a:endParaRPr lang="en-US" dirty="0"/>
          </a:p>
        </p:txBody>
      </p:sp>
      <p:sp>
        <p:nvSpPr>
          <p:cNvPr id="3" name="Text Placeholder 2"/>
          <p:cNvSpPr>
            <a:spLocks noGrp="1"/>
          </p:cNvSpPr>
          <p:nvPr>
            <p:ph type="body" sz="quarter" idx="10"/>
          </p:nvPr>
        </p:nvSpPr>
        <p:spPr>
          <a:xfrm>
            <a:off x="747713" y="4350040"/>
            <a:ext cx="6477000" cy="193675"/>
          </a:xfrm>
        </p:spPr>
        <p:txBody>
          <a:bodyPr vert="horz" wrap="square" lIns="0" tIns="0" rIns="0" bIns="0" rtlCol="0" anchor="t" anchorCtr="0"/>
          <a:lstStyle>
            <a:lvl1pPr marL="0" indent="0">
              <a:spcBef>
                <a:spcPts val="0"/>
              </a:spcBef>
              <a:buFontTx/>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sp>
        <p:nvSpPr>
          <p:cNvPr id="5" name="TextBox 4"/>
          <p:cNvSpPr txBox="1"/>
          <p:nvPr userDrawn="1"/>
        </p:nvSpPr>
        <p:spPr bwMode="auto">
          <a:xfrm>
            <a:off x="4876801" y="756610"/>
            <a:ext cx="1563518" cy="461665"/>
          </a:xfrm>
          <a:prstGeom prst="rect">
            <a:avLst/>
          </a:prstGeom>
          <a:noFill/>
          <a:ln w="19050" algn="ctr">
            <a:noFill/>
            <a:miter lim="800000"/>
            <a:headEnd/>
            <a:tailEnd/>
          </a:ln>
        </p:spPr>
        <p:txBody>
          <a:bodyPr wrap="square" lIns="0" tIns="0" rIns="0" bIns="0" rtlCol="0">
            <a:spAutoFit/>
          </a:bodyPr>
          <a:lstStyle/>
          <a:p>
            <a:r>
              <a:rPr lang="en-US" sz="1000" dirty="0">
                <a:solidFill>
                  <a:schemeClr val="bg1"/>
                </a:solidFill>
                <a:latin typeface="+mj-lt"/>
              </a:rPr>
              <a:t>UCSF Helen Diller Family</a:t>
            </a:r>
          </a:p>
          <a:p>
            <a:r>
              <a:rPr lang="en-US" sz="1000" dirty="0">
                <a:solidFill>
                  <a:schemeClr val="bg1"/>
                </a:solidFill>
                <a:latin typeface="+mj-lt"/>
              </a:rPr>
              <a:t>Comprehensive </a:t>
            </a:r>
            <a:br>
              <a:rPr lang="en-US" sz="1000" dirty="0">
                <a:solidFill>
                  <a:schemeClr val="bg1"/>
                </a:solidFill>
                <a:latin typeface="+mj-lt"/>
              </a:rPr>
            </a:br>
            <a:r>
              <a:rPr lang="en-US" sz="1000" dirty="0">
                <a:solidFill>
                  <a:schemeClr val="bg1"/>
                </a:solidFill>
                <a:latin typeface="+mj-lt"/>
              </a:rPr>
              <a:t>Cancer Center</a:t>
            </a:r>
          </a:p>
        </p:txBody>
      </p:sp>
      <p:cxnSp>
        <p:nvCxnSpPr>
          <p:cNvPr id="7" name="Straight Connector 6"/>
          <p:cNvCxnSpPr/>
          <p:nvPr userDrawn="1"/>
        </p:nvCxnSpPr>
        <p:spPr>
          <a:xfrm>
            <a:off x="6440319" y="734837"/>
            <a:ext cx="0" cy="466344"/>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bwMode="auto">
          <a:xfrm>
            <a:off x="6688975" y="756610"/>
            <a:ext cx="817830" cy="307777"/>
          </a:xfrm>
          <a:prstGeom prst="rect">
            <a:avLst/>
          </a:prstGeom>
          <a:noFill/>
          <a:ln w="19050" algn="ctr">
            <a:noFill/>
            <a:miter lim="800000"/>
            <a:headEnd/>
            <a:tailEnd/>
          </a:ln>
        </p:spPr>
        <p:txBody>
          <a:bodyPr wrap="square" lIns="0" tIns="0" rIns="0" bIns="0" rtlCol="0">
            <a:spAutoFit/>
          </a:bodyPr>
          <a:lstStyle/>
          <a:p>
            <a:r>
              <a:rPr lang="en-US" sz="1000" dirty="0">
                <a:solidFill>
                  <a:schemeClr val="bg1"/>
                </a:solidFill>
                <a:latin typeface="+mj-lt"/>
              </a:rPr>
              <a:t>UCSF School</a:t>
            </a:r>
            <a:br>
              <a:rPr lang="en-US" sz="1000" dirty="0">
                <a:solidFill>
                  <a:schemeClr val="bg1"/>
                </a:solidFill>
                <a:latin typeface="+mj-lt"/>
              </a:rPr>
            </a:br>
            <a:r>
              <a:rPr lang="en-US" sz="1000" dirty="0">
                <a:solidFill>
                  <a:schemeClr val="bg1"/>
                </a:solidFill>
                <a:latin typeface="+mj-lt"/>
              </a:rPr>
              <a:t>of Medicine</a:t>
            </a:r>
          </a:p>
        </p:txBody>
      </p:sp>
      <p:cxnSp>
        <p:nvCxnSpPr>
          <p:cNvPr id="13" name="Straight Connector 12"/>
          <p:cNvCxnSpPr/>
          <p:nvPr userDrawn="1"/>
        </p:nvCxnSpPr>
        <p:spPr>
          <a:xfrm>
            <a:off x="7570536" y="734837"/>
            <a:ext cx="0" cy="466344"/>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bwMode="auto">
          <a:xfrm>
            <a:off x="7802880" y="756610"/>
            <a:ext cx="975995" cy="307777"/>
          </a:xfrm>
          <a:prstGeom prst="rect">
            <a:avLst/>
          </a:prstGeom>
          <a:noFill/>
          <a:ln w="19050" algn="ctr">
            <a:noFill/>
            <a:miter lim="800000"/>
            <a:headEnd/>
            <a:tailEnd/>
          </a:ln>
        </p:spPr>
        <p:txBody>
          <a:bodyPr wrap="square" lIns="0" tIns="0" rIns="0" bIns="0" rtlCol="0">
            <a:spAutoFit/>
          </a:bodyPr>
          <a:lstStyle/>
          <a:p>
            <a:r>
              <a:rPr lang="en-US" sz="1000" dirty="0">
                <a:solidFill>
                  <a:schemeClr val="bg1"/>
                </a:solidFill>
                <a:latin typeface="+mj-lt"/>
              </a:rPr>
              <a:t>AIDS Research</a:t>
            </a:r>
            <a:r>
              <a:rPr lang="en-US" sz="1000" baseline="0" dirty="0">
                <a:solidFill>
                  <a:schemeClr val="bg1"/>
                </a:solidFill>
                <a:latin typeface="+mj-lt"/>
              </a:rPr>
              <a:t> Institute at UCSF</a:t>
            </a:r>
            <a:endParaRPr lang="en-US" sz="1000" dirty="0">
              <a:solidFill>
                <a:schemeClr val="bg1"/>
              </a:solidFill>
              <a:latin typeface="+mj-lt"/>
            </a:endParaRPr>
          </a:p>
        </p:txBody>
      </p:sp>
      <p:pic>
        <p:nvPicPr>
          <p:cNvPr id="16" name="Picture 15"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742959"/>
            <a:ext cx="1400637" cy="910729"/>
          </a:xfrm>
          <a:prstGeom prst="rect">
            <a:avLst/>
          </a:prstGeom>
        </p:spPr>
      </p:pic>
    </p:spTree>
    <p:extLst>
      <p:ext uri="{BB962C8B-B14F-4D97-AF65-F5344CB8AC3E}">
        <p14:creationId xmlns:p14="http://schemas.microsoft.com/office/powerpoint/2010/main" val="1706015502"/>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5"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3630547" y="2701522"/>
            <a:ext cx="2110616" cy="1378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9200191"/>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658358" y="639525"/>
            <a:ext cx="6204666" cy="1446212"/>
          </a:xfrm>
        </p:spPr>
        <p:txBody>
          <a:bodyPr/>
          <a:lstStyle>
            <a:lvl1pPr marL="0" indent="0">
              <a:lnSpc>
                <a:spcPct val="95000"/>
              </a:lnSpc>
              <a:spcBef>
                <a:spcPts val="600"/>
              </a:spcBef>
              <a:buFontTx/>
              <a:buNone/>
              <a:defRPr sz="24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a:t>Click to edit Master text styles</a:t>
            </a:r>
          </a:p>
        </p:txBody>
      </p:sp>
      <p:cxnSp>
        <p:nvCxnSpPr>
          <p:cNvPr id="8" name="Straight Connector 7"/>
          <p:cNvCxnSpPr/>
          <p:nvPr userDrawn="1"/>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0" name="Picture 9"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3414216"/>
            <a:ext cx="1503181" cy="977406"/>
          </a:xfrm>
          <a:prstGeom prst="rect">
            <a:avLst/>
          </a:prstGeom>
        </p:spPr>
      </p:pic>
    </p:spTree>
    <p:extLst>
      <p:ext uri="{BB962C8B-B14F-4D97-AF65-F5344CB8AC3E}">
        <p14:creationId xmlns:p14="http://schemas.microsoft.com/office/powerpoint/2010/main" val="3375995295"/>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5" y="3818374"/>
            <a:ext cx="4210268" cy="3042745"/>
          </a:xfrm>
          <a:prstGeom prst="rect">
            <a:avLst/>
          </a:prstGeom>
        </p:spPr>
      </p:pic>
      <p:pic>
        <p:nvPicPr>
          <p:cNvPr id="13" name="Picture 1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 y="0"/>
            <a:ext cx="9144004" cy="3868899"/>
          </a:xfrm>
          <a:prstGeom prst="rect">
            <a:avLst/>
          </a:prstGeom>
        </p:spPr>
      </p:pic>
      <p:pic>
        <p:nvPicPr>
          <p:cNvPr id="14" name="Picture 13"/>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754880" y="1611152"/>
            <a:ext cx="4389119" cy="2724912"/>
          </a:xfrm>
          <a:prstGeom prst="rect">
            <a:avLst/>
          </a:prstGeom>
        </p:spPr>
      </p:pic>
      <p:pic>
        <p:nvPicPr>
          <p:cNvPr id="15" name="Picture 14"/>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099033" y="4336064"/>
            <a:ext cx="5044967" cy="2521936"/>
          </a:xfrm>
          <a:prstGeom prst="rect">
            <a:avLst/>
          </a:prstGeom>
        </p:spPr>
      </p:pic>
      <p:sp>
        <p:nvSpPr>
          <p:cNvPr id="16" name="Rectangle 15"/>
          <p:cNvSpPr/>
          <p:nvPr userDrawn="1"/>
        </p:nvSpPr>
        <p:spPr bwMode="auto">
          <a:xfrm>
            <a:off x="2723103" y="1611152"/>
            <a:ext cx="3675888" cy="3675888"/>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17" name="Picture 7"/>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38631"/>
          <a:stretch/>
        </p:blipFill>
        <p:spPr bwMode="auto">
          <a:xfrm>
            <a:off x="4327515" y="2924450"/>
            <a:ext cx="2223280" cy="893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8862915"/>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85481"/>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6" y="2999514"/>
            <a:ext cx="655048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8EF8FBD6-F3B1-4D30-AD01-C0EA76FB204C}" type="datetime1">
              <a:rPr lang="en-US" smtClean="0"/>
              <a:pPr/>
              <a:t>8/18/2021</a:t>
            </a:fld>
            <a:endParaRPr lang="en-US" dirty="0"/>
          </a:p>
        </p:txBody>
      </p:sp>
      <p:sp>
        <p:nvSpPr>
          <p:cNvPr id="3" name="Text Placeholder 2"/>
          <p:cNvSpPr>
            <a:spLocks noGrp="1"/>
          </p:cNvSpPr>
          <p:nvPr>
            <p:ph type="body" sz="quarter" idx="10"/>
          </p:nvPr>
        </p:nvSpPr>
        <p:spPr>
          <a:xfrm>
            <a:off x="746125" y="4045554"/>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pic>
        <p:nvPicPr>
          <p:cNvPr id="14" name="Picture 13" descr="UCSF_sig_whit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310922155"/>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7" y="3436978"/>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A56C0E80-4094-4E18-A85C-FA8DDC76B7E0}" type="datetime1">
              <a:rPr lang="en-US" smtClean="0"/>
              <a:pPr/>
              <a:t>8/18/2021</a:t>
            </a:fld>
            <a:endParaRPr lang="en-US" dirty="0"/>
          </a:p>
        </p:txBody>
      </p:sp>
      <p:sp>
        <p:nvSpPr>
          <p:cNvPr id="3" name="Text Placeholder 2"/>
          <p:cNvSpPr>
            <a:spLocks noGrp="1"/>
          </p:cNvSpPr>
          <p:nvPr>
            <p:ph type="body" sz="quarter" idx="10"/>
          </p:nvPr>
        </p:nvSpPr>
        <p:spPr>
          <a:xfrm>
            <a:off x="747713" y="4352099"/>
            <a:ext cx="6477000" cy="4603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dirty="0"/>
              <a:t>Click to edit Master text styles</a:t>
            </a:r>
          </a:p>
        </p:txBody>
      </p:sp>
      <p:pic>
        <p:nvPicPr>
          <p:cNvPr id="8" name="Picture 7"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742959"/>
            <a:ext cx="1400637" cy="910729"/>
          </a:xfrm>
          <a:prstGeom prst="rect">
            <a:avLst/>
          </a:prstGeom>
        </p:spPr>
      </p:pic>
    </p:spTree>
    <p:extLst>
      <p:ext uri="{BB962C8B-B14F-4D97-AF65-F5344CB8AC3E}">
        <p14:creationId xmlns:p14="http://schemas.microsoft.com/office/powerpoint/2010/main" val="810847079"/>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2">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5C83334D-5260-439D-B1E2-58A455875F47}" type="datetime1">
              <a:rPr lang="en-US" smtClean="0"/>
              <a:pPr/>
              <a:t>8/18/2021</a:t>
            </a:fld>
            <a:endParaRPr lang="en-US" dirty="0"/>
          </a:p>
        </p:txBody>
      </p:sp>
      <p:sp>
        <p:nvSpPr>
          <p:cNvPr id="4" name="Text Placeholder 3"/>
          <p:cNvSpPr>
            <a:spLocks noGrp="1"/>
          </p:cNvSpPr>
          <p:nvPr>
            <p:ph type="body" sz="quarter" idx="10"/>
          </p:nvPr>
        </p:nvSpPr>
        <p:spPr>
          <a:xfrm>
            <a:off x="745587" y="4046758"/>
            <a:ext cx="6451600" cy="32575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a:t>Click to edit Master text styles</a:t>
            </a:r>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473207502"/>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161588C-FA9F-4309-A3E4-4B758BB83E60}" type="datetime1">
              <a:rPr lang="en-US" smtClean="0"/>
              <a:pPr/>
              <a:t>8/18/2021</a:t>
            </a:fld>
            <a:endParaRPr lang="en-US" dirty="0"/>
          </a:p>
        </p:txBody>
      </p:sp>
      <p:sp>
        <p:nvSpPr>
          <p:cNvPr id="4" name="Text Placeholder 3"/>
          <p:cNvSpPr>
            <a:spLocks noGrp="1"/>
          </p:cNvSpPr>
          <p:nvPr>
            <p:ph type="body" sz="quarter" idx="10"/>
          </p:nvPr>
        </p:nvSpPr>
        <p:spPr>
          <a:xfrm>
            <a:off x="744762" y="4045137"/>
            <a:ext cx="6478043" cy="3414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dirty="0"/>
              <a:t>Click to edit Master text styles</a:t>
            </a:r>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1632214779"/>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ltGray">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1EF2F23A-B5DA-4695-B3EA-B4FEEAE3BC4F}" type="datetime1">
              <a:rPr lang="en-US" smtClean="0"/>
              <a:pPr/>
              <a:t>8/18/2021</a:t>
            </a:fld>
            <a:endParaRPr lang="en-US" dirty="0"/>
          </a:p>
        </p:txBody>
      </p:sp>
      <p:sp>
        <p:nvSpPr>
          <p:cNvPr id="4" name="Text Placeholder 3"/>
          <p:cNvSpPr>
            <a:spLocks noGrp="1"/>
          </p:cNvSpPr>
          <p:nvPr>
            <p:ph type="body" sz="quarter" idx="10"/>
          </p:nvPr>
        </p:nvSpPr>
        <p:spPr>
          <a:xfrm>
            <a:off x="746125" y="4044820"/>
            <a:ext cx="6478588" cy="406400"/>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a:t>Click to edit Master text styles</a:t>
            </a:r>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3957139673"/>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ltGray">
          <a:xfrm>
            <a:off x="0" y="0"/>
            <a:ext cx="9144000" cy="6858000"/>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userDrawn="1"/>
        </p:nvSpPr>
        <p:spPr bwMode="ltGray">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DAF82F2F-BA34-4217-9874-9810E6E2C26B}" type="datetime1">
              <a:rPr lang="en-US" smtClean="0"/>
              <a:pPr/>
              <a:t>8/18/2021</a:t>
            </a:fld>
            <a:endParaRPr lang="en-US" dirty="0"/>
          </a:p>
        </p:txBody>
      </p:sp>
      <p:sp>
        <p:nvSpPr>
          <p:cNvPr id="4" name="Text Placeholder 3"/>
          <p:cNvSpPr>
            <a:spLocks noGrp="1"/>
          </p:cNvSpPr>
          <p:nvPr>
            <p:ph type="body" sz="quarter" idx="10"/>
          </p:nvPr>
        </p:nvSpPr>
        <p:spPr>
          <a:xfrm>
            <a:off x="744351" y="4046607"/>
            <a:ext cx="6472238" cy="434178"/>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a:t>Click to edit Master text styles</a:t>
            </a:r>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181492400"/>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23" name="Picture 22"/>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bwMode="ltGray">
          <a:xfrm>
            <a:off x="0" y="1"/>
            <a:ext cx="9144000" cy="6858000"/>
          </a:xfrm>
          <a:prstGeom prst="rect">
            <a:avLst/>
          </a:prstGeom>
        </p:spPr>
      </p:pic>
      <p:sp>
        <p:nvSpPr>
          <p:cNvPr id="6" name="Rectangle 5"/>
          <p:cNvSpPr/>
          <p:nvPr userDrawn="1"/>
        </p:nvSpPr>
        <p:spPr bwMode="invGray">
          <a:xfrm>
            <a:off x="0" y="-1"/>
            <a:ext cx="9144000" cy="6858001"/>
          </a:xfrm>
          <a:prstGeom prst="rect">
            <a:avLst/>
          </a:prstGeom>
          <a:solidFill>
            <a:srgbClr val="000000">
              <a:alpha val="40000"/>
            </a:srgbClr>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cxnSp>
        <p:nvCxnSpPr>
          <p:cNvPr id="15" name="Straight Connector 14"/>
          <p:cNvCxnSpPr/>
          <p:nvPr userDrawn="1"/>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a:noFill/>
              </a14:hiddenFill>
            </a:ext>
          </a:extLst>
        </p:spPr>
      </p:cxnSp>
      <p:sp>
        <p:nvSpPr>
          <p:cNvPr id="20" name="Rectangle 19"/>
          <p:cNvSpPr/>
          <p:nvPr userDrawn="1"/>
        </p:nvSpPr>
        <p:spPr bwMode="invGray">
          <a:xfrm>
            <a:off x="0" y="6250080"/>
            <a:ext cx="9144000" cy="607920"/>
          </a:xfrm>
          <a:prstGeom prst="rect">
            <a:avLst/>
          </a:prstGeom>
          <a:solidFill>
            <a:schemeClr val="tx1"/>
          </a:solidFill>
          <a:ln w="19050" algn="ctr">
            <a:solidFill>
              <a:schemeClr val="tx1"/>
            </a:solid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1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fld id="{CA06A550-F8D4-4C0B-99E9-06173FF85538}" type="datetime1">
              <a:rPr lang="en-US" smtClean="0"/>
              <a:pPr/>
              <a:t>8/18/2021</a:t>
            </a:fld>
            <a:endParaRPr lang="en-US" dirty="0"/>
          </a:p>
        </p:txBody>
      </p:sp>
      <p:sp>
        <p:nvSpPr>
          <p:cNvPr id="17"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r>
              <a:rPr lang="en-US" dirty="0"/>
              <a:t>Presentation Title  |  IPCOM</a:t>
            </a:r>
          </a:p>
        </p:txBody>
      </p:sp>
      <p:sp>
        <p:nvSpPr>
          <p:cNvPr id="18"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1">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grpSp>
        <p:nvGrpSpPr>
          <p:cNvPr id="7" name="Group 4"/>
          <p:cNvGrpSpPr>
            <a:grpSpLocks noChangeAspect="1"/>
          </p:cNvGrpSpPr>
          <p:nvPr/>
        </p:nvGrpSpPr>
        <p:grpSpPr bwMode="auto">
          <a:xfrm>
            <a:off x="8131175" y="6396038"/>
            <a:ext cx="650875" cy="315912"/>
            <a:chOff x="5122" y="4029"/>
            <a:chExt cx="410" cy="199"/>
          </a:xfrm>
        </p:grpSpPr>
        <p:sp>
          <p:nvSpPr>
            <p:cNvPr id="21" name="AutoShape 3"/>
            <p:cNvSpPr>
              <a:spLocks noChangeAspect="1" noChangeArrowheads="1" noTextEdit="1"/>
            </p:cNvSpPr>
            <p:nvPr userDrawn="1"/>
          </p:nvSpPr>
          <p:spPr bwMode="auto">
            <a:xfrm>
              <a:off x="5122" y="4029"/>
              <a:ext cx="410"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5"/>
            <p:cNvSpPr>
              <a:spLocks/>
            </p:cNvSpPr>
            <p:nvPr userDrawn="1"/>
          </p:nvSpPr>
          <p:spPr bwMode="auto">
            <a:xfrm>
              <a:off x="5122" y="4027"/>
              <a:ext cx="408" cy="199"/>
            </a:xfrm>
            <a:custGeom>
              <a:avLst/>
              <a:gdLst>
                <a:gd name="T0" fmla="*/ 200 w 200"/>
                <a:gd name="T1" fmla="*/ 30 h 96"/>
                <a:gd name="T2" fmla="*/ 154 w 200"/>
                <a:gd name="T3" fmla="*/ 74 h 96"/>
                <a:gd name="T4" fmla="*/ 137 w 200"/>
                <a:gd name="T5" fmla="*/ 57 h 96"/>
                <a:gd name="T6" fmla="*/ 117 w 200"/>
                <a:gd name="T7" fmla="*/ 52 h 96"/>
                <a:gd name="T8" fmla="*/ 114 w 200"/>
                <a:gd name="T9" fmla="*/ 49 h 96"/>
                <a:gd name="T10" fmla="*/ 114 w 200"/>
                <a:gd name="T11" fmla="*/ 47 h 96"/>
                <a:gd name="T12" fmla="*/ 116 w 200"/>
                <a:gd name="T13" fmla="*/ 42 h 96"/>
                <a:gd name="T14" fmla="*/ 116 w 200"/>
                <a:gd name="T15" fmla="*/ 42 h 96"/>
                <a:gd name="T16" fmla="*/ 117 w 200"/>
                <a:gd name="T17" fmla="*/ 41 h 96"/>
                <a:gd name="T18" fmla="*/ 134 w 200"/>
                <a:gd name="T19" fmla="*/ 41 h 96"/>
                <a:gd name="T20" fmla="*/ 152 w 200"/>
                <a:gd name="T21" fmla="*/ 49 h 96"/>
                <a:gd name="T22" fmla="*/ 127 w 200"/>
                <a:gd name="T23" fmla="*/ 28 h 96"/>
                <a:gd name="T24" fmla="*/ 102 w 200"/>
                <a:gd name="T25" fmla="*/ 42 h 96"/>
                <a:gd name="T26" fmla="*/ 102 w 200"/>
                <a:gd name="T27" fmla="*/ 44 h 96"/>
                <a:gd name="T28" fmla="*/ 70 w 200"/>
                <a:gd name="T29" fmla="*/ 34 h 96"/>
                <a:gd name="T30" fmla="*/ 102 w 200"/>
                <a:gd name="T31" fmla="*/ 23 h 96"/>
                <a:gd name="T32" fmla="*/ 87 w 200"/>
                <a:gd name="T33" fmla="*/ 0 h 96"/>
                <a:gd name="T34" fmla="*/ 55 w 200"/>
                <a:gd name="T35" fmla="*/ 2 h 96"/>
                <a:gd name="T36" fmla="*/ 41 w 200"/>
                <a:gd name="T37" fmla="*/ 42 h 96"/>
                <a:gd name="T38" fmla="*/ 14 w 200"/>
                <a:gd name="T39" fmla="*/ 42 h 96"/>
                <a:gd name="T40" fmla="*/ 0 w 200"/>
                <a:gd name="T41" fmla="*/ 2 h 96"/>
                <a:gd name="T42" fmla="*/ 28 w 200"/>
                <a:gd name="T43" fmla="*/ 68 h 96"/>
                <a:gd name="T44" fmla="*/ 55 w 200"/>
                <a:gd name="T45" fmla="*/ 37 h 96"/>
                <a:gd name="T46" fmla="*/ 107 w 200"/>
                <a:gd name="T47" fmla="*/ 61 h 96"/>
                <a:gd name="T48" fmla="*/ 122 w 200"/>
                <a:gd name="T49" fmla="*/ 67 h 96"/>
                <a:gd name="T50" fmla="*/ 138 w 200"/>
                <a:gd name="T51" fmla="*/ 71 h 96"/>
                <a:gd name="T52" fmla="*/ 135 w 200"/>
                <a:gd name="T53" fmla="*/ 84 h 96"/>
                <a:gd name="T54" fmla="*/ 116 w 200"/>
                <a:gd name="T55" fmla="*/ 81 h 96"/>
                <a:gd name="T56" fmla="*/ 100 w 200"/>
                <a:gd name="T57" fmla="*/ 74 h 96"/>
                <a:gd name="T58" fmla="*/ 128 w 200"/>
                <a:gd name="T59" fmla="*/ 96 h 96"/>
                <a:gd name="T60" fmla="*/ 154 w 200"/>
                <a:gd name="T61" fmla="*/ 77 h 96"/>
                <a:gd name="T62" fmla="*/ 168 w 200"/>
                <a:gd name="T63" fmla="*/ 95 h 96"/>
                <a:gd name="T64" fmla="*/ 196 w 200"/>
                <a:gd name="T65" fmla="*/ 68 h 96"/>
                <a:gd name="T66" fmla="*/ 168 w 200"/>
                <a:gd name="T67" fmla="*/ 57 h 96"/>
                <a:gd name="T68" fmla="*/ 200 w 200"/>
                <a:gd name="T69" fmla="*/ 4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 h="96">
                  <a:moveTo>
                    <a:pt x="200" y="42"/>
                  </a:moveTo>
                  <a:cubicBezTo>
                    <a:pt x="200" y="30"/>
                    <a:pt x="200" y="30"/>
                    <a:pt x="200" y="30"/>
                  </a:cubicBezTo>
                  <a:cubicBezTo>
                    <a:pt x="154" y="30"/>
                    <a:pt x="154" y="30"/>
                    <a:pt x="154" y="30"/>
                  </a:cubicBezTo>
                  <a:cubicBezTo>
                    <a:pt x="154" y="74"/>
                    <a:pt x="154" y="74"/>
                    <a:pt x="154" y="74"/>
                  </a:cubicBezTo>
                  <a:cubicBezTo>
                    <a:pt x="154" y="69"/>
                    <a:pt x="152" y="65"/>
                    <a:pt x="148" y="62"/>
                  </a:cubicBezTo>
                  <a:cubicBezTo>
                    <a:pt x="146" y="60"/>
                    <a:pt x="142" y="59"/>
                    <a:pt x="137" y="57"/>
                  </a:cubicBezTo>
                  <a:cubicBezTo>
                    <a:pt x="126" y="55"/>
                    <a:pt x="126" y="55"/>
                    <a:pt x="126" y="55"/>
                  </a:cubicBezTo>
                  <a:cubicBezTo>
                    <a:pt x="121" y="54"/>
                    <a:pt x="118" y="53"/>
                    <a:pt x="117" y="52"/>
                  </a:cubicBezTo>
                  <a:cubicBezTo>
                    <a:pt x="116" y="51"/>
                    <a:pt x="115" y="51"/>
                    <a:pt x="114" y="49"/>
                  </a:cubicBezTo>
                  <a:cubicBezTo>
                    <a:pt x="114" y="49"/>
                    <a:pt x="114" y="49"/>
                    <a:pt x="114" y="49"/>
                  </a:cubicBezTo>
                  <a:cubicBezTo>
                    <a:pt x="114" y="49"/>
                    <a:pt x="114" y="49"/>
                    <a:pt x="114" y="49"/>
                  </a:cubicBezTo>
                  <a:cubicBezTo>
                    <a:pt x="114" y="49"/>
                    <a:pt x="114" y="48"/>
                    <a:pt x="114" y="47"/>
                  </a:cubicBezTo>
                  <a:cubicBezTo>
                    <a:pt x="114" y="45"/>
                    <a:pt x="115" y="43"/>
                    <a:pt x="116" y="42"/>
                  </a:cubicBezTo>
                  <a:cubicBezTo>
                    <a:pt x="116" y="42"/>
                    <a:pt x="116" y="42"/>
                    <a:pt x="116" y="42"/>
                  </a:cubicBezTo>
                  <a:cubicBezTo>
                    <a:pt x="116" y="42"/>
                    <a:pt x="116" y="42"/>
                    <a:pt x="116" y="42"/>
                  </a:cubicBezTo>
                  <a:cubicBezTo>
                    <a:pt x="116" y="42"/>
                    <a:pt x="116" y="42"/>
                    <a:pt x="116" y="42"/>
                  </a:cubicBezTo>
                  <a:cubicBezTo>
                    <a:pt x="116" y="42"/>
                    <a:pt x="116" y="42"/>
                    <a:pt x="116" y="42"/>
                  </a:cubicBezTo>
                  <a:cubicBezTo>
                    <a:pt x="116" y="42"/>
                    <a:pt x="117" y="41"/>
                    <a:pt x="117" y="41"/>
                  </a:cubicBezTo>
                  <a:cubicBezTo>
                    <a:pt x="119" y="40"/>
                    <a:pt x="122" y="39"/>
                    <a:pt x="126" y="39"/>
                  </a:cubicBezTo>
                  <a:cubicBezTo>
                    <a:pt x="129" y="39"/>
                    <a:pt x="132" y="39"/>
                    <a:pt x="134" y="41"/>
                  </a:cubicBezTo>
                  <a:cubicBezTo>
                    <a:pt x="137" y="42"/>
                    <a:pt x="139" y="45"/>
                    <a:pt x="139" y="49"/>
                  </a:cubicBezTo>
                  <a:cubicBezTo>
                    <a:pt x="152" y="49"/>
                    <a:pt x="152" y="49"/>
                    <a:pt x="152" y="49"/>
                  </a:cubicBezTo>
                  <a:cubicBezTo>
                    <a:pt x="152" y="42"/>
                    <a:pt x="149" y="37"/>
                    <a:pt x="144" y="33"/>
                  </a:cubicBezTo>
                  <a:cubicBezTo>
                    <a:pt x="139" y="29"/>
                    <a:pt x="134" y="28"/>
                    <a:pt x="127" y="28"/>
                  </a:cubicBezTo>
                  <a:cubicBezTo>
                    <a:pt x="118" y="28"/>
                    <a:pt x="112" y="30"/>
                    <a:pt x="108" y="33"/>
                  </a:cubicBezTo>
                  <a:cubicBezTo>
                    <a:pt x="105" y="36"/>
                    <a:pt x="103" y="39"/>
                    <a:pt x="102" y="42"/>
                  </a:cubicBezTo>
                  <a:cubicBezTo>
                    <a:pt x="102" y="42"/>
                    <a:pt x="102" y="42"/>
                    <a:pt x="102" y="42"/>
                  </a:cubicBezTo>
                  <a:cubicBezTo>
                    <a:pt x="102" y="42"/>
                    <a:pt x="102" y="43"/>
                    <a:pt x="102" y="44"/>
                  </a:cubicBezTo>
                  <a:cubicBezTo>
                    <a:pt x="100" y="51"/>
                    <a:pt x="95" y="56"/>
                    <a:pt x="87" y="56"/>
                  </a:cubicBezTo>
                  <a:cubicBezTo>
                    <a:pt x="74" y="56"/>
                    <a:pt x="70" y="45"/>
                    <a:pt x="70" y="34"/>
                  </a:cubicBezTo>
                  <a:cubicBezTo>
                    <a:pt x="70" y="23"/>
                    <a:pt x="74" y="12"/>
                    <a:pt x="87" y="12"/>
                  </a:cubicBezTo>
                  <a:cubicBezTo>
                    <a:pt x="94" y="12"/>
                    <a:pt x="101" y="17"/>
                    <a:pt x="102" y="23"/>
                  </a:cubicBezTo>
                  <a:cubicBezTo>
                    <a:pt x="115" y="23"/>
                    <a:pt x="115" y="23"/>
                    <a:pt x="115" y="23"/>
                  </a:cubicBezTo>
                  <a:cubicBezTo>
                    <a:pt x="114" y="8"/>
                    <a:pt x="102" y="0"/>
                    <a:pt x="87" y="0"/>
                  </a:cubicBezTo>
                  <a:cubicBezTo>
                    <a:pt x="68" y="0"/>
                    <a:pt x="56" y="14"/>
                    <a:pt x="55" y="32"/>
                  </a:cubicBezTo>
                  <a:cubicBezTo>
                    <a:pt x="55" y="2"/>
                    <a:pt x="55" y="2"/>
                    <a:pt x="55" y="2"/>
                  </a:cubicBezTo>
                  <a:cubicBezTo>
                    <a:pt x="41" y="2"/>
                    <a:pt x="41" y="2"/>
                    <a:pt x="41" y="2"/>
                  </a:cubicBezTo>
                  <a:cubicBezTo>
                    <a:pt x="41" y="42"/>
                    <a:pt x="41" y="42"/>
                    <a:pt x="41" y="42"/>
                  </a:cubicBezTo>
                  <a:cubicBezTo>
                    <a:pt x="41" y="52"/>
                    <a:pt x="38" y="56"/>
                    <a:pt x="28" y="56"/>
                  </a:cubicBezTo>
                  <a:cubicBezTo>
                    <a:pt x="16" y="56"/>
                    <a:pt x="14" y="49"/>
                    <a:pt x="14" y="42"/>
                  </a:cubicBezTo>
                  <a:cubicBezTo>
                    <a:pt x="14" y="2"/>
                    <a:pt x="14" y="2"/>
                    <a:pt x="14" y="2"/>
                  </a:cubicBezTo>
                  <a:cubicBezTo>
                    <a:pt x="0" y="2"/>
                    <a:pt x="0" y="2"/>
                    <a:pt x="0" y="2"/>
                  </a:cubicBezTo>
                  <a:cubicBezTo>
                    <a:pt x="0" y="42"/>
                    <a:pt x="0" y="42"/>
                    <a:pt x="0" y="42"/>
                  </a:cubicBezTo>
                  <a:cubicBezTo>
                    <a:pt x="0" y="60"/>
                    <a:pt x="10" y="68"/>
                    <a:pt x="28" y="68"/>
                  </a:cubicBezTo>
                  <a:cubicBezTo>
                    <a:pt x="45" y="68"/>
                    <a:pt x="55" y="60"/>
                    <a:pt x="55" y="42"/>
                  </a:cubicBezTo>
                  <a:cubicBezTo>
                    <a:pt x="55" y="37"/>
                    <a:pt x="55" y="37"/>
                    <a:pt x="55" y="37"/>
                  </a:cubicBezTo>
                  <a:cubicBezTo>
                    <a:pt x="56" y="55"/>
                    <a:pt x="68" y="68"/>
                    <a:pt x="87" y="68"/>
                  </a:cubicBezTo>
                  <a:cubicBezTo>
                    <a:pt x="95" y="68"/>
                    <a:pt x="102" y="66"/>
                    <a:pt x="107" y="61"/>
                  </a:cubicBezTo>
                  <a:cubicBezTo>
                    <a:pt x="107" y="61"/>
                    <a:pt x="108" y="62"/>
                    <a:pt x="108" y="62"/>
                  </a:cubicBezTo>
                  <a:cubicBezTo>
                    <a:pt x="111" y="64"/>
                    <a:pt x="115" y="65"/>
                    <a:pt x="122" y="67"/>
                  </a:cubicBezTo>
                  <a:cubicBezTo>
                    <a:pt x="129" y="68"/>
                    <a:pt x="129" y="68"/>
                    <a:pt x="129" y="68"/>
                  </a:cubicBezTo>
                  <a:cubicBezTo>
                    <a:pt x="133" y="69"/>
                    <a:pt x="136" y="70"/>
                    <a:pt x="138" y="71"/>
                  </a:cubicBezTo>
                  <a:cubicBezTo>
                    <a:pt x="140" y="73"/>
                    <a:pt x="141" y="74"/>
                    <a:pt x="141" y="76"/>
                  </a:cubicBezTo>
                  <a:cubicBezTo>
                    <a:pt x="141" y="80"/>
                    <a:pt x="139" y="83"/>
                    <a:pt x="135" y="84"/>
                  </a:cubicBezTo>
                  <a:cubicBezTo>
                    <a:pt x="133" y="85"/>
                    <a:pt x="131" y="85"/>
                    <a:pt x="127" y="85"/>
                  </a:cubicBezTo>
                  <a:cubicBezTo>
                    <a:pt x="122" y="85"/>
                    <a:pt x="118" y="84"/>
                    <a:pt x="116" y="81"/>
                  </a:cubicBezTo>
                  <a:cubicBezTo>
                    <a:pt x="115" y="79"/>
                    <a:pt x="114" y="77"/>
                    <a:pt x="113" y="74"/>
                  </a:cubicBezTo>
                  <a:cubicBezTo>
                    <a:pt x="100" y="74"/>
                    <a:pt x="100" y="74"/>
                    <a:pt x="100" y="74"/>
                  </a:cubicBezTo>
                  <a:cubicBezTo>
                    <a:pt x="100" y="81"/>
                    <a:pt x="103" y="86"/>
                    <a:pt x="108" y="90"/>
                  </a:cubicBezTo>
                  <a:cubicBezTo>
                    <a:pt x="113" y="94"/>
                    <a:pt x="119" y="96"/>
                    <a:pt x="128" y="96"/>
                  </a:cubicBezTo>
                  <a:cubicBezTo>
                    <a:pt x="136" y="96"/>
                    <a:pt x="143" y="94"/>
                    <a:pt x="147" y="90"/>
                  </a:cubicBezTo>
                  <a:cubicBezTo>
                    <a:pt x="151" y="87"/>
                    <a:pt x="154" y="82"/>
                    <a:pt x="154" y="77"/>
                  </a:cubicBezTo>
                  <a:cubicBezTo>
                    <a:pt x="154" y="95"/>
                    <a:pt x="154" y="95"/>
                    <a:pt x="154" y="95"/>
                  </a:cubicBezTo>
                  <a:cubicBezTo>
                    <a:pt x="168" y="95"/>
                    <a:pt x="168" y="95"/>
                    <a:pt x="168" y="95"/>
                  </a:cubicBezTo>
                  <a:cubicBezTo>
                    <a:pt x="168" y="68"/>
                    <a:pt x="168" y="68"/>
                    <a:pt x="168" y="68"/>
                  </a:cubicBezTo>
                  <a:cubicBezTo>
                    <a:pt x="196" y="68"/>
                    <a:pt x="196" y="68"/>
                    <a:pt x="196" y="68"/>
                  </a:cubicBezTo>
                  <a:cubicBezTo>
                    <a:pt x="196" y="57"/>
                    <a:pt x="196" y="57"/>
                    <a:pt x="196" y="57"/>
                  </a:cubicBezTo>
                  <a:cubicBezTo>
                    <a:pt x="168" y="57"/>
                    <a:pt x="168" y="57"/>
                    <a:pt x="168" y="57"/>
                  </a:cubicBezTo>
                  <a:cubicBezTo>
                    <a:pt x="168" y="42"/>
                    <a:pt x="168" y="42"/>
                    <a:pt x="168" y="42"/>
                  </a:cubicBezTo>
                  <a:lnTo>
                    <a:pt x="200" y="4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25" name="Picture 4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35957"/>
          <a:stretch/>
        </p:blipFill>
        <p:spPr bwMode="invGray">
          <a:xfrm>
            <a:off x="8131174" y="6392864"/>
            <a:ext cx="799313" cy="33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hasCustomPrompt="1"/>
          </p:nvPr>
        </p:nvSpPr>
        <p:spPr>
          <a:xfrm>
            <a:off x="346334" y="2249896"/>
            <a:ext cx="8089901" cy="1421928"/>
          </a:xfrm>
        </p:spPr>
        <p:txBody>
          <a:bodyPr vert="horz" wrap="square" lIns="91440" tIns="45720" rIns="91440" bIns="45720" rtlCol="0" anchor="b" anchorCtr="0">
            <a:spAutoFit/>
          </a:bodyPr>
          <a:lstStyle>
            <a:lvl1pPr marL="280988" indent="-280988">
              <a:lnSpc>
                <a:spcPct val="90000"/>
              </a:lnSpc>
              <a:defRPr lang="en-US" sz="4800" spc="-20" baseline="0" dirty="0">
                <a:solidFill>
                  <a:schemeClr val="bg2"/>
                </a:solidFill>
              </a:defRPr>
            </a:lvl1pPr>
          </a:lstStyle>
          <a:p>
            <a:pPr lvl="0"/>
            <a:r>
              <a:rPr lang="en-US" dirty="0"/>
              <a:t>“Lorem ipsum dolor site </a:t>
            </a:r>
            <a:r>
              <a:rPr lang="en-US" dirty="0" err="1"/>
              <a:t>amet</a:t>
            </a:r>
            <a:r>
              <a:rPr lang="en-US" dirty="0"/>
              <a:t>, </a:t>
            </a:r>
            <a:r>
              <a:rPr lang="en-US" dirty="0" err="1"/>
              <a:t>consectetur</a:t>
            </a:r>
            <a:r>
              <a:rPr lang="en-US" dirty="0"/>
              <a:t> </a:t>
            </a:r>
            <a:r>
              <a:rPr lang="en-US" dirty="0" err="1"/>
              <a:t>adi</a:t>
            </a:r>
            <a:r>
              <a:rPr lang="en-US" dirty="0"/>
              <a:t> </a:t>
            </a:r>
            <a:r>
              <a:rPr lang="en-US" dirty="0" err="1"/>
              <a:t>isicing</a:t>
            </a:r>
            <a:r>
              <a:rPr lang="en-US" dirty="0"/>
              <a:t> </a:t>
            </a:r>
            <a:r>
              <a:rPr lang="en-US" dirty="0" err="1"/>
              <a:t>elit</a:t>
            </a:r>
            <a:r>
              <a:rPr lang="en-US" dirty="0"/>
              <a:t>.”</a:t>
            </a:r>
          </a:p>
        </p:txBody>
      </p:sp>
      <p:sp>
        <p:nvSpPr>
          <p:cNvPr id="3" name="Content Placeholder 2"/>
          <p:cNvSpPr>
            <a:spLocks noGrp="1"/>
          </p:cNvSpPr>
          <p:nvPr>
            <p:ph idx="1" hasCustomPrompt="1"/>
          </p:nvPr>
        </p:nvSpPr>
        <p:spPr>
          <a:xfrm>
            <a:off x="645331" y="4083341"/>
            <a:ext cx="8325548" cy="721900"/>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a:t>Author’s Name Here</a:t>
            </a:r>
          </a:p>
          <a:p>
            <a:pPr lvl="0"/>
            <a:r>
              <a:rPr lang="en-US" dirty="0"/>
              <a:t>Position Title Here</a:t>
            </a:r>
          </a:p>
        </p:txBody>
      </p:sp>
    </p:spTree>
    <p:extLst>
      <p:ext uri="{BB962C8B-B14F-4D97-AF65-F5344CB8AC3E}">
        <p14:creationId xmlns:p14="http://schemas.microsoft.com/office/powerpoint/2010/main" val="406166169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bwMode="ltGray">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6" y="2999514"/>
            <a:ext cx="655048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BAD1B3C5-BD18-49E8-9891-D59FAF0D9332}" type="datetime1">
              <a:rPr lang="en-US" smtClean="0"/>
              <a:pPr/>
              <a:t>8/18/2021</a:t>
            </a:fld>
            <a:endParaRPr lang="en-US" dirty="0"/>
          </a:p>
        </p:txBody>
      </p:sp>
      <p:sp>
        <p:nvSpPr>
          <p:cNvPr id="3" name="Text Placeholder 2"/>
          <p:cNvSpPr>
            <a:spLocks noGrp="1"/>
          </p:cNvSpPr>
          <p:nvPr>
            <p:ph type="body" sz="quarter" idx="10"/>
          </p:nvPr>
        </p:nvSpPr>
        <p:spPr>
          <a:xfrm>
            <a:off x="746125" y="4045554"/>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pic>
        <p:nvPicPr>
          <p:cNvPr id="15" name="Picture 14" descr="UCSF_sig_whit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1993848900"/>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Quote on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6334" y="543207"/>
            <a:ext cx="8089901" cy="4081117"/>
          </a:xfrm>
        </p:spPr>
        <p:txBody>
          <a:bodyPr vert="horz" wrap="square" lIns="91440" tIns="45720" rIns="91440" bIns="45720" rtlCol="0" anchor="b" anchorCtr="0">
            <a:spAutoFit/>
          </a:bodyPr>
          <a:lstStyle>
            <a:lvl1pPr marL="280988" indent="-280988">
              <a:lnSpc>
                <a:spcPct val="90000"/>
              </a:lnSpc>
              <a:defRPr lang="en-US" sz="4800" spc="-20" baseline="0" dirty="0"/>
            </a:lvl1pPr>
          </a:lstStyle>
          <a:p>
            <a:pPr lvl="0"/>
            <a:r>
              <a:rPr lang="en-US" dirty="0"/>
              <a:t>“</a:t>
            </a:r>
            <a:r>
              <a:rPr lang="en-US" dirty="0" err="1"/>
              <a:t>Lorem</a:t>
            </a:r>
            <a:r>
              <a:rPr lang="en-US" dirty="0"/>
              <a:t> </a:t>
            </a:r>
            <a:r>
              <a:rPr lang="en-US" dirty="0" err="1"/>
              <a:t>ipsum</a:t>
            </a:r>
            <a:r>
              <a:rPr lang="en-US" dirty="0"/>
              <a:t> dolor site </a:t>
            </a:r>
            <a:r>
              <a:rPr lang="en-US" dirty="0" err="1"/>
              <a:t>amet</a:t>
            </a:r>
            <a:r>
              <a:rPr lang="en-US" dirty="0"/>
              <a:t>, </a:t>
            </a:r>
            <a:r>
              <a:rPr lang="en-US" dirty="0" err="1"/>
              <a:t>consectetur</a:t>
            </a:r>
            <a:r>
              <a:rPr lang="en-US" dirty="0"/>
              <a:t> </a:t>
            </a:r>
            <a:r>
              <a:rPr lang="en-US" dirty="0" err="1"/>
              <a:t>adi</a:t>
            </a:r>
            <a:r>
              <a:rPr lang="en-US" dirty="0"/>
              <a:t> </a:t>
            </a:r>
            <a:r>
              <a:rPr lang="en-US" dirty="0" err="1"/>
              <a:t>isicing</a:t>
            </a:r>
            <a:r>
              <a:rPr lang="en-US" dirty="0"/>
              <a:t> </a:t>
            </a:r>
            <a:r>
              <a:rPr lang="en-US" dirty="0" err="1"/>
              <a:t>elit</a:t>
            </a:r>
            <a:r>
              <a:rPr lang="en-US" dirty="0"/>
              <a:t>, </a:t>
            </a:r>
            <a:r>
              <a:rPr lang="en-US" dirty="0" err="1"/>
              <a:t>sedo</a:t>
            </a:r>
            <a:r>
              <a:rPr lang="en-US" dirty="0"/>
              <a:t>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labotre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et </a:t>
            </a:r>
            <a:r>
              <a:rPr lang="en-US" dirty="0" err="1"/>
              <a:t>venium</a:t>
            </a:r>
            <a:r>
              <a:rPr lang="en-US" dirty="0"/>
              <a:t>, </a:t>
            </a:r>
            <a:r>
              <a:rPr lang="en-US" dirty="0" err="1"/>
              <a:t>quis</a:t>
            </a:r>
            <a:r>
              <a:rPr lang="en-US" dirty="0"/>
              <a:t> </a:t>
            </a:r>
            <a:r>
              <a:rPr lang="en-US" dirty="0" err="1"/>
              <a:t>nostrud</a:t>
            </a:r>
            <a:r>
              <a:rPr lang="en-US" dirty="0"/>
              <a:t> </a:t>
            </a:r>
            <a:r>
              <a:rPr lang="en-US" dirty="0" err="1"/>
              <a:t>elit</a:t>
            </a:r>
            <a:r>
              <a:rPr lang="en-US" dirty="0"/>
              <a:t>.”</a:t>
            </a:r>
          </a:p>
        </p:txBody>
      </p:sp>
      <p:sp>
        <p:nvSpPr>
          <p:cNvPr id="3" name="Content Placeholder 2"/>
          <p:cNvSpPr>
            <a:spLocks noGrp="1"/>
          </p:cNvSpPr>
          <p:nvPr>
            <p:ph idx="1" hasCustomPrompt="1"/>
          </p:nvPr>
        </p:nvSpPr>
        <p:spPr>
          <a:xfrm>
            <a:off x="645331" y="4921541"/>
            <a:ext cx="8325548" cy="721900"/>
          </a:xfrm>
        </p:spPr>
        <p:txBody>
          <a:bodyPr vert="horz" wrap="square" lIns="91440" tIns="45720" rIns="91440" bIns="45720" rtlCol="0">
            <a:noAutofit/>
          </a:bodyPr>
          <a:lstStyle>
            <a:lvl1pPr marL="0" indent="0">
              <a:spcBef>
                <a:spcPts val="300"/>
              </a:spcBef>
              <a:buNone/>
              <a:defRPr lang="en-US" sz="16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a:t>Author’s Name Here</a:t>
            </a:r>
          </a:p>
          <a:p>
            <a:pPr lvl="0"/>
            <a:r>
              <a:rPr lang="en-US" dirty="0"/>
              <a:t>Position Title Here</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4FD88EF5-E4DF-4AEF-A4E2-DBCCB3F9454A}" type="datetime1">
              <a:rPr lang="en-US" smtClean="0"/>
              <a:pPr/>
              <a:t>8/18/2021</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a:t>Presentation Title  |  IPCOM</a:t>
            </a:r>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218702353"/>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661375" y="156375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808D8DF8-6EA7-420D-A68B-A81819CE3AA1}" type="datetime1">
              <a:rPr lang="en-US" smtClean="0"/>
              <a:pPr/>
              <a:t>8/18/2021</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a:t>Presentation Title  |  IPCOM</a:t>
            </a:r>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988668224"/>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661375" y="202179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638226" y="1563684"/>
            <a:ext cx="8087171" cy="313932"/>
          </a:xfrm>
        </p:spPr>
        <p:txBody>
          <a:bodyPr anchor="t"/>
          <a:lstStyle>
            <a:lvl1pPr marL="0" indent="0">
              <a:buNone/>
              <a:defRPr sz="2100" b="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0EE808A2-D27D-45F7-90FE-B749573ED851}" type="datetime1">
              <a:rPr lang="en-US" smtClean="0"/>
              <a:pPr/>
              <a:t>8/18/2021</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a:t>Presentation Title  |  IPCOM</a:t>
            </a:r>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39241456"/>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8912"/>
            <a:ext cx="8080375" cy="575094"/>
          </a:xfr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Content Placeholder 2"/>
          <p:cNvSpPr>
            <a:spLocks noGrp="1"/>
          </p:cNvSpPr>
          <p:nvPr>
            <p:ph idx="1" hasCustomPrompt="1"/>
          </p:nvPr>
        </p:nvSpPr>
        <p:spPr>
          <a:xfrm>
            <a:off x="661464" y="1562634"/>
            <a:ext cx="3989387"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641062" y="1013951"/>
            <a:ext cx="8077645" cy="383182"/>
          </a:xfrm>
        </p:spPr>
        <p:txBody>
          <a:bodyPr vert="horz" wrap="square" lIns="91440" tIns="45720" rIns="91440" bIns="45720" rtlCol="0" anchor="t">
            <a:noAutofit/>
          </a:bodyPr>
          <a:lstStyle>
            <a:lvl1pPr>
              <a:defRPr lang="en-US" dirty="0" smtClean="0"/>
            </a:lvl1pPr>
          </a:lstStyle>
          <a:p>
            <a:pPr marL="0" lvl="0" indent="0">
              <a:buNone/>
            </a:pPr>
            <a:r>
              <a:rPr lang="en-US" dirty="0"/>
              <a:t>Subhead</a:t>
            </a:r>
          </a:p>
        </p:txBody>
      </p:sp>
      <p:sp>
        <p:nvSpPr>
          <p:cNvPr id="9" name="Content Placeholder 2"/>
          <p:cNvSpPr>
            <a:spLocks noGrp="1"/>
          </p:cNvSpPr>
          <p:nvPr>
            <p:ph idx="11" hasCustomPrompt="1"/>
          </p:nvPr>
        </p:nvSpPr>
        <p:spPr>
          <a:xfrm>
            <a:off x="4882627" y="1556703"/>
            <a:ext cx="4013199"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BE03F0C9-A3A7-4FA6-A780-AE422860E35C}" type="datetime1">
              <a:rPr lang="en-US" smtClean="0"/>
              <a:pPr/>
              <a:t>8/18/2021</a:t>
            </a:fld>
            <a:endParaRPr lang="en-US" dirty="0"/>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a:t>Presentation Title  |  IPCOM</a:t>
            </a:r>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799981660"/>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8912"/>
            <a:ext cx="8080375" cy="575094"/>
          </a:xfr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Text Placeholder 2"/>
          <p:cNvSpPr>
            <a:spLocks noGrp="1"/>
          </p:cNvSpPr>
          <p:nvPr>
            <p:ph type="body" idx="10" hasCustomPrompt="1"/>
          </p:nvPr>
        </p:nvSpPr>
        <p:spPr>
          <a:xfrm>
            <a:off x="640321" y="1011992"/>
            <a:ext cx="8077645" cy="383182"/>
          </a:xfrm>
        </p:spPr>
        <p:txBody>
          <a:bodyPr vert="horz" wrap="square" lIns="91440" tIns="45720" rIns="91440" bIns="45720" rtlCol="0" anchor="t">
            <a:noAutofit/>
          </a:bodyPr>
          <a:lstStyle>
            <a:lvl1pPr marL="168275" indent="-168275">
              <a:buNone/>
              <a:defRPr lang="en-US" dirty="0" smtClean="0"/>
            </a:lvl1pPr>
          </a:lstStyle>
          <a:p>
            <a:pPr marL="0" lvl="0" indent="0"/>
            <a:r>
              <a:rPr lang="en-US" dirty="0"/>
              <a:t>Subhead</a:t>
            </a:r>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D56397E0-5A84-49CF-83EA-C8C47B45D3ED}" type="datetime1">
              <a:rPr lang="en-US" smtClean="0"/>
              <a:pPr/>
              <a:t>8/18/2021</a:t>
            </a:fld>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a:t>Presentation Title  |  IPCOM</a:t>
            </a:r>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4265814791"/>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3E532270-6D94-4880-ACDE-6CB1F0C51F43}" type="datetime1">
              <a:rPr lang="en-US" smtClean="0"/>
              <a:pPr/>
              <a:t>8/18/2021</a:t>
            </a:fld>
            <a:endParaRPr lang="en-US" dirty="0"/>
          </a:p>
        </p:txBody>
      </p:sp>
      <p:sp>
        <p:nvSpPr>
          <p:cNvPr id="6"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a:t>Presentation Title  |  IPCOM</a:t>
            </a:r>
          </a:p>
        </p:txBody>
      </p:sp>
      <p:sp>
        <p:nvSpPr>
          <p:cNvPr id="7"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4291840554"/>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1"/>
            <a:ext cx="9144000" cy="6251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873D7BCC-D91A-4A76-AA63-2B136C4D0418}" type="datetime1">
              <a:rPr lang="en-US" smtClean="0"/>
              <a:pPr/>
              <a:t>8/18/2021</a:t>
            </a:fld>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a:t>Presentation Title  |  IPCOM</a:t>
            </a:r>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876892532"/>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0328183"/>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5"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3630547" y="2701522"/>
            <a:ext cx="2110616" cy="1378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8266552"/>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658358" y="639525"/>
            <a:ext cx="6204666" cy="1446212"/>
          </a:xfrm>
        </p:spPr>
        <p:txBody>
          <a:bodyPr/>
          <a:lstStyle>
            <a:lvl1pPr marL="0" indent="0">
              <a:lnSpc>
                <a:spcPct val="95000"/>
              </a:lnSpc>
              <a:spcBef>
                <a:spcPts val="600"/>
              </a:spcBef>
              <a:buFontTx/>
              <a:buNone/>
              <a:defRPr sz="24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a:t>Click to edit Master text styles</a:t>
            </a:r>
          </a:p>
        </p:txBody>
      </p:sp>
      <p:cxnSp>
        <p:nvCxnSpPr>
          <p:cNvPr id="8" name="Straight Connector 7"/>
          <p:cNvCxnSpPr/>
          <p:nvPr userDrawn="1"/>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6" name="Picture 5"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3414216"/>
            <a:ext cx="1503181" cy="977406"/>
          </a:xfrm>
          <a:prstGeom prst="rect">
            <a:avLst/>
          </a:prstGeom>
        </p:spPr>
      </p:pic>
    </p:spTree>
    <p:extLst>
      <p:ext uri="{BB962C8B-B14F-4D97-AF65-F5344CB8AC3E}">
        <p14:creationId xmlns:p14="http://schemas.microsoft.com/office/powerpoint/2010/main" val="114180077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ternal Cobranding with Image">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6" y="2999514"/>
            <a:ext cx="655048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A5AC7D80-D916-4928-8914-D69892F98912}" type="datetime1">
              <a:rPr lang="en-US" smtClean="0"/>
              <a:pPr/>
              <a:t>8/18/2021</a:t>
            </a:fld>
            <a:endParaRPr lang="en-US" dirty="0"/>
          </a:p>
        </p:txBody>
      </p:sp>
      <p:sp>
        <p:nvSpPr>
          <p:cNvPr id="3" name="Text Placeholder 2"/>
          <p:cNvSpPr>
            <a:spLocks noGrp="1"/>
          </p:cNvSpPr>
          <p:nvPr>
            <p:ph type="body" sz="quarter" idx="10"/>
          </p:nvPr>
        </p:nvSpPr>
        <p:spPr>
          <a:xfrm>
            <a:off x="746125" y="4045554"/>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sp>
        <p:nvSpPr>
          <p:cNvPr id="12" name="TextBox 11"/>
          <p:cNvSpPr txBox="1"/>
          <p:nvPr userDrawn="1"/>
        </p:nvSpPr>
        <p:spPr bwMode="auto">
          <a:xfrm>
            <a:off x="3785492" y="756610"/>
            <a:ext cx="1345153" cy="415498"/>
          </a:xfrm>
          <a:prstGeom prst="rect">
            <a:avLst/>
          </a:prstGeom>
          <a:noFill/>
          <a:ln w="19050" algn="ctr">
            <a:noFill/>
            <a:miter lim="800000"/>
            <a:headEnd/>
            <a:tailEnd/>
          </a:ln>
        </p:spPr>
        <p:txBody>
          <a:bodyPr wrap="square" lIns="0" tIns="0" rIns="0" bIns="0" rtlCol="0">
            <a:spAutoFit/>
          </a:bodyPr>
          <a:lstStyle/>
          <a:p>
            <a:r>
              <a:rPr lang="en-US" sz="900" dirty="0">
                <a:solidFill>
                  <a:schemeClr val="bg1"/>
                </a:solidFill>
                <a:latin typeface="+mj-lt"/>
              </a:rPr>
              <a:t>UCSF Helen Diller Family</a:t>
            </a:r>
          </a:p>
          <a:p>
            <a:r>
              <a:rPr lang="en-US" sz="900" dirty="0">
                <a:solidFill>
                  <a:schemeClr val="bg1"/>
                </a:solidFill>
                <a:latin typeface="+mj-lt"/>
              </a:rPr>
              <a:t>Comprehensive </a:t>
            </a:r>
            <a:br>
              <a:rPr lang="en-US" sz="900" dirty="0">
                <a:solidFill>
                  <a:schemeClr val="bg1"/>
                </a:solidFill>
                <a:latin typeface="+mj-lt"/>
              </a:rPr>
            </a:br>
            <a:r>
              <a:rPr lang="en-US" sz="900" dirty="0">
                <a:solidFill>
                  <a:schemeClr val="bg1"/>
                </a:solidFill>
                <a:latin typeface="+mj-lt"/>
              </a:rPr>
              <a:t>Cancer Center</a:t>
            </a:r>
          </a:p>
        </p:txBody>
      </p:sp>
      <p:cxnSp>
        <p:nvCxnSpPr>
          <p:cNvPr id="14" name="Straight Connector 13"/>
          <p:cNvCxnSpPr/>
          <p:nvPr userDrawn="1"/>
        </p:nvCxnSpPr>
        <p:spPr>
          <a:xfrm>
            <a:off x="5140073" y="734837"/>
            <a:ext cx="0" cy="41148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bwMode="auto">
          <a:xfrm>
            <a:off x="5297863" y="756610"/>
            <a:ext cx="765029" cy="276999"/>
          </a:xfrm>
          <a:prstGeom prst="rect">
            <a:avLst/>
          </a:prstGeom>
          <a:noFill/>
          <a:ln w="19050" algn="ctr">
            <a:noFill/>
            <a:miter lim="800000"/>
            <a:headEnd/>
            <a:tailEnd/>
          </a:ln>
        </p:spPr>
        <p:txBody>
          <a:bodyPr wrap="square" lIns="0" tIns="0" rIns="0" bIns="0" rtlCol="0">
            <a:spAutoFit/>
          </a:bodyPr>
          <a:lstStyle/>
          <a:p>
            <a:r>
              <a:rPr lang="en-US" sz="900" dirty="0">
                <a:solidFill>
                  <a:schemeClr val="bg1"/>
                </a:solidFill>
                <a:latin typeface="+mj-lt"/>
              </a:rPr>
              <a:t>UCSF School</a:t>
            </a:r>
            <a:br>
              <a:rPr lang="en-US" sz="900" dirty="0">
                <a:solidFill>
                  <a:schemeClr val="bg1"/>
                </a:solidFill>
                <a:latin typeface="+mj-lt"/>
              </a:rPr>
            </a:br>
            <a:r>
              <a:rPr lang="en-US" sz="900" dirty="0">
                <a:solidFill>
                  <a:schemeClr val="bg1"/>
                </a:solidFill>
                <a:latin typeface="+mj-lt"/>
              </a:rPr>
              <a:t>of Medicine</a:t>
            </a:r>
          </a:p>
        </p:txBody>
      </p:sp>
      <p:cxnSp>
        <p:nvCxnSpPr>
          <p:cNvPr id="16" name="Straight Connector 15"/>
          <p:cNvCxnSpPr/>
          <p:nvPr userDrawn="1"/>
        </p:nvCxnSpPr>
        <p:spPr>
          <a:xfrm>
            <a:off x="6062893" y="734837"/>
            <a:ext cx="0" cy="41148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bwMode="auto">
          <a:xfrm>
            <a:off x="6221297" y="756610"/>
            <a:ext cx="975995" cy="276999"/>
          </a:xfrm>
          <a:prstGeom prst="rect">
            <a:avLst/>
          </a:prstGeom>
          <a:noFill/>
          <a:ln w="19050" algn="ctr">
            <a:noFill/>
            <a:miter lim="800000"/>
            <a:headEnd/>
            <a:tailEnd/>
          </a:ln>
        </p:spPr>
        <p:txBody>
          <a:bodyPr wrap="square" lIns="0" tIns="0" rIns="0" bIns="0" rtlCol="0">
            <a:spAutoFit/>
          </a:bodyPr>
          <a:lstStyle/>
          <a:p>
            <a:r>
              <a:rPr lang="en-US" sz="900" dirty="0">
                <a:solidFill>
                  <a:schemeClr val="bg1"/>
                </a:solidFill>
                <a:latin typeface="+mj-lt"/>
              </a:rPr>
              <a:t>AIDS Research</a:t>
            </a:r>
            <a:r>
              <a:rPr lang="en-US" sz="900" baseline="0" dirty="0">
                <a:solidFill>
                  <a:schemeClr val="bg1"/>
                </a:solidFill>
                <a:latin typeface="+mj-lt"/>
              </a:rPr>
              <a:t> Institute at UCSF</a:t>
            </a:r>
            <a:endParaRPr lang="en-US" sz="900" dirty="0">
              <a:solidFill>
                <a:schemeClr val="bg1"/>
              </a:solidFill>
              <a:latin typeface="+mj-lt"/>
            </a:endParaRPr>
          </a:p>
        </p:txBody>
      </p:sp>
      <p:pic>
        <p:nvPicPr>
          <p:cNvPr id="19" name="Picture 18"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4237968806"/>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18" name="Picture 1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5" y="3818374"/>
            <a:ext cx="4210268" cy="3042745"/>
          </a:xfrm>
          <a:prstGeom prst="rect">
            <a:avLst/>
          </a:prstGeom>
        </p:spPr>
      </p:pic>
      <p:pic>
        <p:nvPicPr>
          <p:cNvPr id="19" name="Picture 18"/>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 y="0"/>
            <a:ext cx="9144004" cy="3868899"/>
          </a:xfrm>
          <a:prstGeom prst="rect">
            <a:avLst/>
          </a:prstGeom>
        </p:spPr>
      </p:pic>
      <p:pic>
        <p:nvPicPr>
          <p:cNvPr id="20" name="Picture 19"/>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754880" y="1611152"/>
            <a:ext cx="4389119" cy="2724912"/>
          </a:xfrm>
          <a:prstGeom prst="rect">
            <a:avLst/>
          </a:prstGeom>
        </p:spPr>
      </p:pic>
      <p:pic>
        <p:nvPicPr>
          <p:cNvPr id="21" name="Picture 20"/>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099033" y="4336064"/>
            <a:ext cx="5044967" cy="2521936"/>
          </a:xfrm>
          <a:prstGeom prst="rect">
            <a:avLst/>
          </a:prstGeom>
        </p:spPr>
      </p:pic>
      <p:sp>
        <p:nvSpPr>
          <p:cNvPr id="22" name="Rectangle 21"/>
          <p:cNvSpPr/>
          <p:nvPr userDrawn="1"/>
        </p:nvSpPr>
        <p:spPr bwMode="auto">
          <a:xfrm>
            <a:off x="2723103" y="1611152"/>
            <a:ext cx="3675888" cy="3675888"/>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23" name="Picture 7"/>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38631"/>
          <a:stretch/>
        </p:blipFill>
        <p:spPr bwMode="auto">
          <a:xfrm>
            <a:off x="4327515" y="2924450"/>
            <a:ext cx="2223280" cy="893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143718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xternal Co-branding with Image">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6" y="2999514"/>
            <a:ext cx="655048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47ECF25B-E7C1-4934-8A4D-B323C693002A}" type="datetime1">
              <a:rPr lang="en-US" smtClean="0"/>
              <a:pPr/>
              <a:t>8/18/2021</a:t>
            </a:fld>
            <a:endParaRPr lang="en-US" dirty="0"/>
          </a:p>
        </p:txBody>
      </p:sp>
      <p:sp>
        <p:nvSpPr>
          <p:cNvPr id="3" name="Text Placeholder 2"/>
          <p:cNvSpPr>
            <a:spLocks noGrp="1"/>
          </p:cNvSpPr>
          <p:nvPr>
            <p:ph type="body" sz="quarter" idx="10"/>
          </p:nvPr>
        </p:nvSpPr>
        <p:spPr>
          <a:xfrm>
            <a:off x="746125" y="4045554"/>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cxnSp>
        <p:nvCxnSpPr>
          <p:cNvPr id="18" name="Straight Connector 17"/>
          <p:cNvCxnSpPr/>
          <p:nvPr userDrawn="1"/>
        </p:nvCxnSpPr>
        <p:spPr>
          <a:xfrm>
            <a:off x="2043299" y="591021"/>
            <a:ext cx="0" cy="96012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userDrawn="1"/>
        </p:nvGrpSpPr>
        <p:grpSpPr>
          <a:xfrm>
            <a:off x="2298281" y="742095"/>
            <a:ext cx="1487211" cy="682055"/>
            <a:chOff x="2749439" y="752601"/>
            <a:chExt cx="1487211" cy="682055"/>
          </a:xfrm>
        </p:grpSpPr>
        <p:sp>
          <p:nvSpPr>
            <p:cNvPr id="20" name="Rectangle 19"/>
            <p:cNvSpPr/>
            <p:nvPr userDrawn="1"/>
          </p:nvSpPr>
          <p:spPr bwMode="auto">
            <a:xfrm>
              <a:off x="2749439" y="752601"/>
              <a:ext cx="1065834" cy="682055"/>
            </a:xfrm>
            <a:prstGeom prst="rect">
              <a:avLst/>
            </a:prstGeom>
            <a:noFill/>
            <a:ln w="19050" algn="ctr">
              <a:solidFill>
                <a:schemeClr val="accent2"/>
              </a:solidFill>
              <a:prstDash val="dash"/>
              <a:miter lim="800000"/>
              <a:headEnd/>
              <a:tailEnd/>
            </a:ln>
          </p:spPr>
          <p:txBody>
            <a:bodyPr wrap="none" rtlCol="0" anchor="ctr"/>
            <a:lstStyle/>
            <a:p>
              <a:pPr algn="ctr">
                <a:lnSpc>
                  <a:spcPct val="90000"/>
                </a:lnSpc>
              </a:pPr>
              <a:endParaRPr lang="en-US" sz="1200" b="1" dirty="0">
                <a:solidFill>
                  <a:schemeClr val="bg1"/>
                </a:solidFill>
                <a:latin typeface="+mj-lt"/>
              </a:endParaRPr>
            </a:p>
          </p:txBody>
        </p:sp>
        <p:sp>
          <p:nvSpPr>
            <p:cNvPr id="21" name="TextBox 20"/>
            <p:cNvSpPr txBox="1"/>
            <p:nvPr userDrawn="1"/>
          </p:nvSpPr>
          <p:spPr bwMode="auto">
            <a:xfrm>
              <a:off x="2785238" y="908465"/>
              <a:ext cx="1451412" cy="387798"/>
            </a:xfrm>
            <a:prstGeom prst="rect">
              <a:avLst/>
            </a:prstGeom>
            <a:noFill/>
            <a:ln w="19050" algn="ctr">
              <a:noFill/>
              <a:miter lim="800000"/>
              <a:headEnd/>
              <a:tailEnd/>
            </a:ln>
          </p:spPr>
          <p:txBody>
            <a:bodyPr wrap="square" lIns="0" tIns="0" rIns="0" bIns="0" rtlCol="0">
              <a:spAutoFit/>
            </a:bodyPr>
            <a:lstStyle/>
            <a:p>
              <a:pPr>
                <a:lnSpc>
                  <a:spcPct val="90000"/>
                </a:lnSpc>
              </a:pPr>
              <a:r>
                <a:rPr lang="en-US" sz="1400" dirty="0">
                  <a:solidFill>
                    <a:schemeClr val="bg1"/>
                  </a:solidFill>
                  <a:latin typeface="+mj-lt"/>
                </a:rPr>
                <a:t>Partner </a:t>
              </a:r>
              <a:br>
                <a:rPr lang="en-US" sz="1400" dirty="0">
                  <a:solidFill>
                    <a:schemeClr val="bg1"/>
                  </a:solidFill>
                  <a:latin typeface="+mj-lt"/>
                </a:rPr>
              </a:br>
              <a:r>
                <a:rPr lang="en-US" sz="1400" dirty="0">
                  <a:solidFill>
                    <a:schemeClr val="bg1"/>
                  </a:solidFill>
                  <a:latin typeface="+mj-lt"/>
                </a:rPr>
                <a:t>Logo</a:t>
              </a:r>
            </a:p>
          </p:txBody>
        </p:sp>
      </p:grpSp>
      <p:pic>
        <p:nvPicPr>
          <p:cNvPr id="17" name="Picture 16"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97175692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2">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4C5F88E5-9B23-4535-8955-29B2BE8C2C53}" type="datetime1">
              <a:rPr lang="en-US" smtClean="0"/>
              <a:pPr/>
              <a:t>8/18/2021</a:t>
            </a:fld>
            <a:endParaRPr lang="en-US" dirty="0"/>
          </a:p>
        </p:txBody>
      </p:sp>
      <p:sp>
        <p:nvSpPr>
          <p:cNvPr id="4" name="Text Placeholder 3"/>
          <p:cNvSpPr>
            <a:spLocks noGrp="1"/>
          </p:cNvSpPr>
          <p:nvPr>
            <p:ph type="body" sz="quarter" idx="10"/>
          </p:nvPr>
        </p:nvSpPr>
        <p:spPr>
          <a:xfrm>
            <a:off x="745587" y="4046758"/>
            <a:ext cx="6451600" cy="32575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a:t>Click to edit Master text styles</a:t>
            </a:r>
          </a:p>
        </p:txBody>
      </p:sp>
      <p:pic>
        <p:nvPicPr>
          <p:cNvPr id="14" name="Picture 13"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354865675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CC29E5B2-6EA9-40C3-B3F4-D8FB3D62A260}" type="datetime1">
              <a:rPr lang="en-US" smtClean="0"/>
              <a:pPr/>
              <a:t>8/18/2021</a:t>
            </a:fld>
            <a:endParaRPr lang="en-US" dirty="0"/>
          </a:p>
        </p:txBody>
      </p:sp>
      <p:sp>
        <p:nvSpPr>
          <p:cNvPr id="4" name="Text Placeholder 3"/>
          <p:cNvSpPr>
            <a:spLocks noGrp="1"/>
          </p:cNvSpPr>
          <p:nvPr>
            <p:ph type="body" sz="quarter" idx="10"/>
          </p:nvPr>
        </p:nvSpPr>
        <p:spPr>
          <a:xfrm>
            <a:off x="744762" y="4045137"/>
            <a:ext cx="6478043" cy="3414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dirty="0"/>
              <a:t>Click to edit Master text styles</a:t>
            </a:r>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98938396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image" Target="../media/image6.emf"/><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theme" Target="../theme/theme2.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image" Target="../media/image6.emf"/><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19" Type="http://schemas.openxmlformats.org/officeDocument/2006/relationships/theme" Target="../theme/theme3.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5950" y="434993"/>
            <a:ext cx="8089900" cy="563231"/>
          </a:xfrm>
          <a:prstGeom prst="rect">
            <a:avLst/>
          </a:prstGeom>
        </p:spPr>
        <p:txBody>
          <a:bodyPr vert="horz" wrap="square" lIns="91440" tIns="45720" rIns="91440" bIns="45720" rtlCol="0" anchor="t" anchorCtr="0">
            <a:spAutoFit/>
          </a:bodyPr>
          <a:lstStyle/>
          <a:p>
            <a:r>
              <a:rPr lang="en-US" dirty="0"/>
              <a:t>Slide Title Here</a:t>
            </a:r>
          </a:p>
        </p:txBody>
      </p:sp>
      <p:sp>
        <p:nvSpPr>
          <p:cNvPr id="3" name="Text Placeholder 2"/>
          <p:cNvSpPr>
            <a:spLocks noGrp="1"/>
          </p:cNvSpPr>
          <p:nvPr>
            <p:ph type="body" idx="1"/>
          </p:nvPr>
        </p:nvSpPr>
        <p:spPr>
          <a:xfrm>
            <a:off x="657789" y="1565576"/>
            <a:ext cx="8089901" cy="1661993"/>
          </a:xfrm>
          <a:prstGeom prst="rect">
            <a:avLst/>
          </a:prstGeom>
        </p:spPr>
        <p:txBody>
          <a:bodyPr vert="horz" wrap="square" lIns="91440" tIns="45720" rIns="91440" bIns="45720" rtlCol="0">
            <a:noAutofit/>
          </a:body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C571F353-68F8-4BD6-B473-F5AD7A755E26}" type="datetime1">
              <a:rPr lang="en-US" smtClean="0"/>
              <a:pPr/>
              <a:t>8/18/2021</a:t>
            </a:fld>
            <a:endParaRPr lang="en-US" dirty="0"/>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dirty="0"/>
              <a:t>Presentation Title  |  IPCOM</a:t>
            </a:r>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36" name="Straight Connector 35"/>
          <p:cNvCxnSpPr/>
          <p:nvPr/>
        </p:nvCxnSpPr>
        <p:spPr>
          <a:xfrm>
            <a:off x="365125" y="625008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365125" y="625008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sp>
        <p:nvSpPr>
          <p:cNvPr id="2069" name="Freeform 77"/>
          <p:cNvSpPr>
            <a:spLocks/>
          </p:cNvSpPr>
          <p:nvPr userDrawn="1"/>
        </p:nvSpPr>
        <p:spPr bwMode="auto">
          <a:xfrm>
            <a:off x="8129588" y="6394450"/>
            <a:ext cx="647700" cy="311150"/>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Tree>
  </p:cSld>
  <p:clrMap bg1="lt1" tx1="dk1" bg2="lt2" tx2="dk2" accent1="accent1" accent2="accent2" accent3="accent3" accent4="accent4" accent5="accent5" accent6="accent6" hlink="hlink" folHlink="folHlink"/>
  <p:sldLayoutIdLst>
    <p:sldLayoutId id="2147484014" r:id="rId1"/>
    <p:sldLayoutId id="2147484016" r:id="rId2"/>
    <p:sldLayoutId id="2147483933" r:id="rId3"/>
    <p:sldLayoutId id="2147484012" r:id="rId4"/>
    <p:sldLayoutId id="2147483934" r:id="rId5"/>
    <p:sldLayoutId id="2147484013" r:id="rId6"/>
    <p:sldLayoutId id="2147484015" r:id="rId7"/>
    <p:sldLayoutId id="2147483935" r:id="rId8"/>
    <p:sldLayoutId id="2147483936" r:id="rId9"/>
    <p:sldLayoutId id="2147483937" r:id="rId10"/>
    <p:sldLayoutId id="2147483938" r:id="rId11"/>
    <p:sldLayoutId id="2147483939" r:id="rId12"/>
    <p:sldLayoutId id="2147483940" r:id="rId13"/>
    <p:sldLayoutId id="2147483941" r:id="rId14"/>
    <p:sldLayoutId id="2147483950" r:id="rId15"/>
    <p:sldLayoutId id="2147483942" r:id="rId16"/>
    <p:sldLayoutId id="2147483943" r:id="rId17"/>
    <p:sldLayoutId id="2147483944" r:id="rId18"/>
    <p:sldLayoutId id="2147483945" r:id="rId19"/>
    <p:sldLayoutId id="2147483946" r:id="rId20"/>
    <p:sldLayoutId id="2147483947" r:id="rId21"/>
    <p:sldLayoutId id="2147483948" r:id="rId22"/>
    <p:sldLayoutId id="2147483949" r:id="rId23"/>
    <p:sldLayoutId id="2147484017" r:id="rId24"/>
  </p:sldLayoutIdLst>
  <p:transition>
    <p:fade/>
  </p:transition>
  <p:hf hdr="0" ftr="0" dt="0"/>
  <p:txStyles>
    <p:titleStyle>
      <a:lvl1pPr algn="l" defTabSz="914400" rtl="0" eaLnBrk="1" latinLnBrk="0" hangingPunct="1">
        <a:lnSpc>
          <a:spcPct val="85000"/>
        </a:lnSpc>
        <a:spcBef>
          <a:spcPct val="0"/>
        </a:spcBef>
        <a:buNone/>
        <a:defRPr lang="en-US" sz="3600" b="0" kern="1200" cap="none" spc="0" baseline="0" dirty="0" smtClean="0">
          <a:solidFill>
            <a:schemeClr val="tx1"/>
          </a:solidFill>
          <a:latin typeface="+mn-lt"/>
          <a:ea typeface="+mj-ea"/>
          <a:cs typeface="Arial" pitchFamily="34" charset="0"/>
        </a:defRPr>
      </a:lvl1pPr>
    </p:titleStyle>
    <p:bodyStyle>
      <a:lvl1pPr marL="168275" indent="-168275"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1pPr>
      <a:lvl2pPr marL="45720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2pPr>
      <a:lvl3pPr marL="74295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3pPr>
      <a:lvl4pPr marL="1028700" indent="-228600"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4pPr>
      <a:lvl5pPr marL="1312863"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6473" y="434358"/>
            <a:ext cx="8089900" cy="563231"/>
          </a:xfrm>
          <a:prstGeom prst="rect">
            <a:avLst/>
          </a:prstGeom>
        </p:spPr>
        <p:txBody>
          <a:bodyPr vert="horz" wrap="square" lIns="91440" tIns="45720" rIns="91440" bIns="45720" rtlCol="0" anchor="t" anchorCtr="0">
            <a:spAutoFit/>
          </a:bodyPr>
          <a:lstStyle/>
          <a:p>
            <a:r>
              <a:rPr lang="en-US" dirty="0"/>
              <a:t>Slide Title Here</a:t>
            </a:r>
          </a:p>
        </p:txBody>
      </p:sp>
      <p:sp>
        <p:nvSpPr>
          <p:cNvPr id="3" name="Text Placeholder 2"/>
          <p:cNvSpPr>
            <a:spLocks noGrp="1"/>
          </p:cNvSpPr>
          <p:nvPr>
            <p:ph type="body" idx="1"/>
          </p:nvPr>
        </p:nvSpPr>
        <p:spPr>
          <a:xfrm>
            <a:off x="657789" y="1555416"/>
            <a:ext cx="8089901" cy="1661993"/>
          </a:xfrm>
          <a:prstGeom prst="rect">
            <a:avLst/>
          </a:prstGeom>
        </p:spPr>
        <p:txBody>
          <a:bodyPr vert="horz" wrap="square" lIns="91440" tIns="45720" rIns="91440" bIns="45720" rtlCol="0">
            <a:noAutofit/>
          </a:body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1B1FEF3C-A544-430D-83FF-34E674CA2C5B}" type="datetime1">
              <a:rPr lang="en-US" smtClean="0"/>
              <a:pPr/>
              <a:t>8/18/2021</a:t>
            </a:fld>
            <a:endParaRPr lang="en-US" dirty="0"/>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a:t>Presentation Title  |  IPCOM</a:t>
            </a:r>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36" name="Straight Connector 35"/>
          <p:cNvCxnSpPr/>
          <p:nvPr/>
        </p:nvCxnSpPr>
        <p:spPr>
          <a:xfrm>
            <a:off x="365125" y="6250080"/>
            <a:ext cx="8413750" cy="0"/>
          </a:xfrm>
          <a:prstGeom prst="line">
            <a:avLst/>
          </a:prstGeom>
          <a:noFill/>
          <a:ln w="3175" cap="flat">
            <a:solidFill>
              <a:schemeClr val="bg1"/>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365125" y="6250080"/>
            <a:ext cx="8413750" cy="0"/>
          </a:xfrm>
          <a:prstGeom prst="line">
            <a:avLst/>
          </a:prstGeom>
          <a:noFill/>
          <a:ln w="3175" cap="flat">
            <a:solidFill>
              <a:schemeClr val="bg1"/>
            </a:solidFill>
            <a:prstDash val="solid"/>
            <a:miter lim="800000"/>
            <a:headEnd/>
            <a:tailEnd/>
          </a:ln>
          <a:extLst>
            <a:ext uri="{909E8E84-426E-40DD-AFC4-6F175D3DCCD1}">
              <a14:hiddenFill xmlns:a14="http://schemas.microsoft.com/office/drawing/2010/main">
                <a:noFill/>
              </a14:hiddenFill>
            </a:ext>
          </a:extLst>
        </p:spPr>
      </p:cxnSp>
      <p:pic>
        <p:nvPicPr>
          <p:cNvPr id="10" name="Picture 41"/>
          <p:cNvPicPr>
            <a:picLocks noChangeAspect="1" noChangeArrowheads="1"/>
          </p:cNvPicPr>
          <p:nvPr userDrawn="1"/>
        </p:nvPicPr>
        <p:blipFill rotWithShape="1">
          <a:blip r:embed="rId20">
            <a:extLst>
              <a:ext uri="{28A0092B-C50C-407E-A947-70E740481C1C}">
                <a14:useLocalDpi xmlns:a14="http://schemas.microsoft.com/office/drawing/2010/main" val="0"/>
              </a:ext>
            </a:extLst>
          </a:blip>
          <a:srcRect b="35957"/>
          <a:stretch/>
        </p:blipFill>
        <p:spPr bwMode="invGray">
          <a:xfrm>
            <a:off x="8131174" y="6392864"/>
            <a:ext cx="799313" cy="33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8672340"/>
      </p:ext>
    </p:extLst>
  </p:cSld>
  <p:clrMap bg1="lt1" tx1="dk1" bg2="lt2" tx2="dk2" accent1="accent1" accent2="accent2" accent3="accent3" accent4="accent4" accent5="accent5" accent6="accent6" hlink="hlink" folHlink="folHlink"/>
  <p:sldLayoutIdLst>
    <p:sldLayoutId id="2147483953" r:id="rId1"/>
    <p:sldLayoutId id="2147484002" r:id="rId2"/>
    <p:sldLayoutId id="2147484003" r:id="rId3"/>
    <p:sldLayoutId id="2147484004" r:id="rId4"/>
    <p:sldLayoutId id="2147484005" r:id="rId5"/>
    <p:sldLayoutId id="2147484006" r:id="rId6"/>
    <p:sldLayoutId id="2147484000" r:id="rId7"/>
    <p:sldLayoutId id="2147483960" r:id="rId8"/>
    <p:sldLayoutId id="2147483961" r:id="rId9"/>
    <p:sldLayoutId id="2147483962" r:id="rId10"/>
    <p:sldLayoutId id="2147483963" r:id="rId11"/>
    <p:sldLayoutId id="2147483964" r:id="rId12"/>
    <p:sldLayoutId id="2147483965" r:id="rId13"/>
    <p:sldLayoutId id="2147483966" r:id="rId14"/>
    <p:sldLayoutId id="2147483967" r:id="rId15"/>
    <p:sldLayoutId id="2147483968" r:id="rId16"/>
    <p:sldLayoutId id="2147483969" r:id="rId17"/>
    <p:sldLayoutId id="2147483970" r:id="rId18"/>
  </p:sldLayoutIdLst>
  <p:transition>
    <p:fade/>
  </p:transition>
  <p:hf hdr="0" ftr="0" dt="0"/>
  <p:txStyles>
    <p:titleStyle>
      <a:lvl1pPr algn="l" defTabSz="914400" rtl="0" eaLnBrk="1" latinLnBrk="0" hangingPunct="1">
        <a:lnSpc>
          <a:spcPct val="85000"/>
        </a:lnSpc>
        <a:spcBef>
          <a:spcPct val="0"/>
        </a:spcBef>
        <a:buNone/>
        <a:defRPr lang="en-US" sz="3600" b="0" kern="1200" cap="none" spc="0" baseline="0" dirty="0" smtClean="0">
          <a:solidFill>
            <a:schemeClr val="bg1"/>
          </a:solidFill>
          <a:latin typeface="+mn-lt"/>
          <a:ea typeface="+mj-ea"/>
          <a:cs typeface="Arial" pitchFamily="34" charset="0"/>
        </a:defRPr>
      </a:lvl1pPr>
    </p:titleStyle>
    <p:bodyStyle>
      <a:lvl1pPr marL="168275" indent="-168275" algn="l" defTabSz="914400" rtl="0" eaLnBrk="1" latinLnBrk="0" hangingPunct="1">
        <a:lnSpc>
          <a:spcPct val="90000"/>
        </a:lnSpc>
        <a:spcBef>
          <a:spcPts val="1400"/>
        </a:spcBef>
        <a:buClr>
          <a:schemeClr val="bg1"/>
        </a:buClr>
        <a:buFont typeface="Wingdings" panose="05000000000000000000" pitchFamily="2" charset="2"/>
        <a:buChar char="§"/>
        <a:defRPr lang="en-US" sz="2100" b="0" kern="1200" dirty="0" smtClean="0">
          <a:solidFill>
            <a:schemeClr val="bg1"/>
          </a:solidFill>
          <a:latin typeface="+mj-lt"/>
          <a:ea typeface="+mn-ea"/>
          <a:cs typeface="+mn-cs"/>
        </a:defRPr>
      </a:lvl1pPr>
      <a:lvl2pPr marL="457200" indent="-227013" algn="l" defTabSz="914400" rtl="0" eaLnBrk="1" latinLnBrk="0" hangingPunct="1">
        <a:lnSpc>
          <a:spcPct val="90000"/>
        </a:lnSpc>
        <a:spcBef>
          <a:spcPts val="1400"/>
        </a:spcBef>
        <a:buClr>
          <a:schemeClr val="bg1"/>
        </a:buClr>
        <a:buFont typeface="Arial" panose="020B0604020202020204" pitchFamily="34" charset="0"/>
        <a:buChar char="•"/>
        <a:defRPr lang="en-US" sz="2100" b="0" kern="1200" dirty="0" smtClean="0">
          <a:solidFill>
            <a:schemeClr val="bg1"/>
          </a:solidFill>
          <a:latin typeface="+mj-lt"/>
          <a:ea typeface="+mn-ea"/>
          <a:cs typeface="+mn-cs"/>
        </a:defRPr>
      </a:lvl2pPr>
      <a:lvl3pPr marL="742950" indent="-227013" algn="l" defTabSz="914400" rtl="0" eaLnBrk="1" latinLnBrk="0" hangingPunct="1">
        <a:lnSpc>
          <a:spcPct val="90000"/>
        </a:lnSpc>
        <a:spcBef>
          <a:spcPts val="1400"/>
        </a:spcBef>
        <a:buClr>
          <a:schemeClr val="bg1"/>
        </a:buClr>
        <a:buFont typeface="Arial" panose="020B0604020202020204" pitchFamily="34" charset="0"/>
        <a:buChar char="‒"/>
        <a:defRPr lang="en-US" sz="2100" b="0" kern="1200" dirty="0" smtClean="0">
          <a:solidFill>
            <a:schemeClr val="bg1"/>
          </a:solidFill>
          <a:latin typeface="+mj-lt"/>
          <a:ea typeface="+mn-ea"/>
          <a:cs typeface="+mn-cs"/>
        </a:defRPr>
      </a:lvl3pPr>
      <a:lvl4pPr marL="1028700" indent="-228600" algn="l" defTabSz="914400" rtl="0" eaLnBrk="1" latinLnBrk="0" hangingPunct="1">
        <a:lnSpc>
          <a:spcPct val="90000"/>
        </a:lnSpc>
        <a:spcBef>
          <a:spcPts val="1400"/>
        </a:spcBef>
        <a:buClr>
          <a:schemeClr val="bg1"/>
        </a:buClr>
        <a:buFont typeface="Wingdings" panose="05000000000000000000" pitchFamily="2" charset="2"/>
        <a:buChar char="§"/>
        <a:defRPr lang="en-US" sz="2100" b="0" kern="1200" dirty="0" smtClean="0">
          <a:solidFill>
            <a:schemeClr val="bg1"/>
          </a:solidFill>
          <a:latin typeface="+mj-lt"/>
          <a:ea typeface="+mn-ea"/>
          <a:cs typeface="+mn-cs"/>
        </a:defRPr>
      </a:lvl4pPr>
      <a:lvl5pPr marL="1312863" indent="-227013" algn="l" defTabSz="914400" rtl="0" eaLnBrk="1" latinLnBrk="0" hangingPunct="1">
        <a:lnSpc>
          <a:spcPct val="90000"/>
        </a:lnSpc>
        <a:spcBef>
          <a:spcPts val="1400"/>
        </a:spcBef>
        <a:buClr>
          <a:schemeClr val="bg1"/>
        </a:buClr>
        <a:buFont typeface="Arial" panose="020B0604020202020204" pitchFamily="34" charset="0"/>
        <a:buChar char="•"/>
        <a:defRPr lang="en-US" sz="2100" b="0" kern="1200" dirty="0">
          <a:solidFill>
            <a:schemeClr val="bg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userDrawn="1"/>
        </p:nvSpPr>
        <p:spPr bwMode="invGray">
          <a:xfrm>
            <a:off x="0" y="6250080"/>
            <a:ext cx="9144000" cy="607920"/>
          </a:xfrm>
          <a:prstGeom prst="rect">
            <a:avLst/>
          </a:prstGeom>
          <a:solidFill>
            <a:schemeClr val="tx1"/>
          </a:solidFill>
          <a:ln w="19050" algn="ctr">
            <a:solidFill>
              <a:schemeClr val="tx1"/>
            </a:solid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2" name="Title Placeholder 1"/>
          <p:cNvSpPr>
            <a:spLocks noGrp="1"/>
          </p:cNvSpPr>
          <p:nvPr>
            <p:ph type="title"/>
          </p:nvPr>
        </p:nvSpPr>
        <p:spPr>
          <a:xfrm>
            <a:off x="655950" y="434358"/>
            <a:ext cx="8089900" cy="563231"/>
          </a:xfrm>
          <a:prstGeom prst="rect">
            <a:avLst/>
          </a:prstGeom>
        </p:spPr>
        <p:txBody>
          <a:bodyPr vert="horz" wrap="square" lIns="91440" tIns="45720" rIns="91440" bIns="45720" rtlCol="0" anchor="t" anchorCtr="0">
            <a:spAutoFit/>
          </a:bodyPr>
          <a:lstStyle/>
          <a:p>
            <a:r>
              <a:rPr lang="en-US" dirty="0"/>
              <a:t>Slide Title Here</a:t>
            </a:r>
          </a:p>
        </p:txBody>
      </p:sp>
      <p:sp>
        <p:nvSpPr>
          <p:cNvPr id="3" name="Text Placeholder 2"/>
          <p:cNvSpPr>
            <a:spLocks noGrp="1"/>
          </p:cNvSpPr>
          <p:nvPr>
            <p:ph type="body" idx="1"/>
          </p:nvPr>
        </p:nvSpPr>
        <p:spPr>
          <a:xfrm>
            <a:off x="657789" y="1555416"/>
            <a:ext cx="8089901" cy="1661993"/>
          </a:xfrm>
          <a:prstGeom prst="rect">
            <a:avLst/>
          </a:prstGeom>
        </p:spPr>
        <p:txBody>
          <a:bodyPr vert="horz" wrap="square" lIns="91440" tIns="45720" rIns="91440" bIns="45720" rtlCol="0">
            <a:noAutofit/>
          </a:body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338C80E8-B62B-4B9F-BBAD-BBB4C40BBA76}" type="datetime1">
              <a:rPr lang="en-US" smtClean="0"/>
              <a:pPr/>
              <a:t>8/18/2021</a:t>
            </a:fld>
            <a:endParaRPr lang="en-US" dirty="0"/>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a:t>Presentation Title  |  IPCOM</a:t>
            </a:r>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pic>
        <p:nvPicPr>
          <p:cNvPr id="9" name="Picture 41"/>
          <p:cNvPicPr>
            <a:picLocks noChangeAspect="1" noChangeArrowheads="1"/>
          </p:cNvPicPr>
          <p:nvPr userDrawn="1"/>
        </p:nvPicPr>
        <p:blipFill rotWithShape="1">
          <a:blip r:embed="rId20">
            <a:extLst>
              <a:ext uri="{28A0092B-C50C-407E-A947-70E740481C1C}">
                <a14:useLocalDpi xmlns:a14="http://schemas.microsoft.com/office/drawing/2010/main" val="0"/>
              </a:ext>
            </a:extLst>
          </a:blip>
          <a:srcRect b="35957"/>
          <a:stretch/>
        </p:blipFill>
        <p:spPr bwMode="invGray">
          <a:xfrm>
            <a:off x="8131174" y="6392864"/>
            <a:ext cx="799313" cy="33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7434878"/>
      </p:ext>
    </p:extLst>
  </p:cSld>
  <p:clrMap bg1="lt1" tx1="dk1" bg2="lt2" tx2="dk2" accent1="accent1" accent2="accent2" accent3="accent3" accent4="accent4" accent5="accent5" accent6="accent6" hlink="hlink" folHlink="folHlink"/>
  <p:sldLayoutIdLst>
    <p:sldLayoutId id="2147484007" r:id="rId1"/>
    <p:sldLayoutId id="2147483972" r:id="rId2"/>
    <p:sldLayoutId id="2147484008" r:id="rId3"/>
    <p:sldLayoutId id="2147484009" r:id="rId4"/>
    <p:sldLayoutId id="2147484010" r:id="rId5"/>
    <p:sldLayoutId id="2147484011" r:id="rId6"/>
    <p:sldLayoutId id="2147484001" r:id="rId7"/>
    <p:sldLayoutId id="2147483979" r:id="rId8"/>
    <p:sldLayoutId id="2147483980" r:id="rId9"/>
    <p:sldLayoutId id="2147483981" r:id="rId10"/>
    <p:sldLayoutId id="2147483982" r:id="rId11"/>
    <p:sldLayoutId id="2147483983" r:id="rId12"/>
    <p:sldLayoutId id="2147483984" r:id="rId13"/>
    <p:sldLayoutId id="2147483985" r:id="rId14"/>
    <p:sldLayoutId id="2147483986" r:id="rId15"/>
    <p:sldLayoutId id="2147483987" r:id="rId16"/>
    <p:sldLayoutId id="2147483988" r:id="rId17"/>
    <p:sldLayoutId id="2147483989" r:id="rId18"/>
  </p:sldLayoutIdLst>
  <p:transition>
    <p:fade/>
  </p:transition>
  <p:hf hdr="0" ftr="0" dt="0"/>
  <p:txStyles>
    <p:titleStyle>
      <a:lvl1pPr algn="l" defTabSz="914400" rtl="0" eaLnBrk="1" latinLnBrk="0" hangingPunct="1">
        <a:lnSpc>
          <a:spcPct val="85000"/>
        </a:lnSpc>
        <a:spcBef>
          <a:spcPct val="0"/>
        </a:spcBef>
        <a:buNone/>
        <a:defRPr lang="en-US" sz="3600" b="0" kern="1200" cap="none" spc="0" baseline="0" dirty="0" smtClean="0">
          <a:solidFill>
            <a:schemeClr val="tx1"/>
          </a:solidFill>
          <a:latin typeface="+mn-lt"/>
          <a:ea typeface="+mj-ea"/>
          <a:cs typeface="Arial" pitchFamily="34" charset="0"/>
        </a:defRPr>
      </a:lvl1pPr>
    </p:titleStyle>
    <p:bodyStyle>
      <a:lvl1pPr marL="168275" indent="-168275"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1pPr>
      <a:lvl2pPr marL="45720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2pPr>
      <a:lvl3pPr marL="74295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3pPr>
      <a:lvl4pPr marL="1028700" indent="-228600"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4pPr>
      <a:lvl5pPr marL="1312863"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www.heartandstroke.on.ca/atf/cf/%7b33C6FA68-B56B-4760-ABC6-D85B2D02EE71%7d/SC_2011_Poster_StrokeStrategy.pdf" TargetMode="External"/><Relationship Id="rId2" Type="http://schemas.openxmlformats.org/officeDocument/2006/relationships/hyperlink" Target="http://meds.queensu.ca/oipep" TargetMode="Externa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120" y="2171498"/>
            <a:ext cx="6595720" cy="735586"/>
          </a:xfrm>
        </p:spPr>
        <p:txBody>
          <a:bodyPr/>
          <a:lstStyle/>
          <a:p>
            <a:r>
              <a:rPr lang="en-US" sz="4400" dirty="0"/>
              <a:t>Interprofessional Practice</a:t>
            </a:r>
            <a:r>
              <a:rPr lang="en-US" dirty="0"/>
              <a:t>:</a:t>
            </a:r>
          </a:p>
        </p:txBody>
      </p:sp>
      <p:sp>
        <p:nvSpPr>
          <p:cNvPr id="3" name="Text Placeholder 2"/>
          <p:cNvSpPr>
            <a:spLocks noGrp="1"/>
          </p:cNvSpPr>
          <p:nvPr>
            <p:ph type="body" idx="1"/>
          </p:nvPr>
        </p:nvSpPr>
        <p:spPr>
          <a:xfrm>
            <a:off x="1465942" y="3016063"/>
            <a:ext cx="5816827" cy="1062451"/>
          </a:xfrm>
        </p:spPr>
        <p:txBody>
          <a:bodyPr/>
          <a:lstStyle/>
          <a:p>
            <a:r>
              <a:rPr lang="en-US" dirty="0"/>
              <a:t>Staff and Clinician Collaborative Practice Assessment</a:t>
            </a:r>
          </a:p>
        </p:txBody>
      </p:sp>
      <p:sp>
        <p:nvSpPr>
          <p:cNvPr id="5" name="Text Placeholder 4"/>
          <p:cNvSpPr>
            <a:spLocks noGrp="1"/>
          </p:cNvSpPr>
          <p:nvPr>
            <p:ph type="body" sz="quarter" idx="10"/>
          </p:nvPr>
        </p:nvSpPr>
        <p:spPr>
          <a:xfrm>
            <a:off x="438150" y="4756440"/>
            <a:ext cx="8313964" cy="1644360"/>
          </a:xfrm>
        </p:spPr>
        <p:txBody>
          <a:bodyPr/>
          <a:lstStyle/>
          <a:p>
            <a:r>
              <a:rPr lang="en-US" sz="2000" b="1" dirty="0">
                <a:latin typeface="+mn-lt"/>
              </a:rPr>
              <a:t>Barbara J. Burgel, RN,. PhD, FAAN, Gerri Collins-Bride, RN, NP, MS, FAAN,  Sherri Borden, RN, ANP, MS, Lewis Fannon, RN, ANP, MS, &amp; Bernadette Navarro-Simeon, PhD</a:t>
            </a:r>
          </a:p>
          <a:p>
            <a:endParaRPr lang="en-US" dirty="0">
              <a:latin typeface="+mn-lt"/>
            </a:endParaRPr>
          </a:p>
          <a:p>
            <a:r>
              <a:rPr lang="en-US" dirty="0">
                <a:latin typeface="+mn-lt"/>
              </a:rPr>
              <a:t>UCSF School of Nursing, Department of Community Health Systems &amp;</a:t>
            </a:r>
          </a:p>
          <a:p>
            <a:r>
              <a:rPr lang="en-US" dirty="0">
                <a:latin typeface="+mn-lt"/>
              </a:rPr>
              <a:t>Progress Foundation, San Francisco, CA. </a:t>
            </a:r>
          </a:p>
        </p:txBody>
      </p:sp>
      <p:cxnSp>
        <p:nvCxnSpPr>
          <p:cNvPr id="6" name="Straight Connector 5"/>
          <p:cNvCxnSpPr/>
          <p:nvPr/>
        </p:nvCxnSpPr>
        <p:spPr>
          <a:xfrm>
            <a:off x="7010400" y="457200"/>
            <a:ext cx="0" cy="146685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381000"/>
            <a:ext cx="2133600"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078955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5094"/>
          </a:xfrm>
          <a:solidFill>
            <a:schemeClr val="tx1"/>
          </a:solidFill>
        </p:spPr>
        <p:txBody>
          <a:bodyPr/>
          <a:lstStyle/>
          <a:p>
            <a:r>
              <a:rPr lang="en-US" dirty="0">
                <a:solidFill>
                  <a:schemeClr val="bg2"/>
                </a:solidFill>
              </a:rPr>
              <a:t>Interprofessional Interventions </a:t>
            </a:r>
          </a:p>
        </p:txBody>
      </p:sp>
      <p:sp>
        <p:nvSpPr>
          <p:cNvPr id="3" name="Content Placeholder 2"/>
          <p:cNvSpPr>
            <a:spLocks noGrp="1"/>
          </p:cNvSpPr>
          <p:nvPr>
            <p:ph idx="1"/>
          </p:nvPr>
        </p:nvSpPr>
        <p:spPr>
          <a:xfrm>
            <a:off x="661375" y="1219200"/>
            <a:ext cx="8325548" cy="4762500"/>
          </a:xfrm>
        </p:spPr>
        <p:txBody>
          <a:bodyPr/>
          <a:lstStyle/>
          <a:p>
            <a:r>
              <a:rPr lang="en-US" sz="2400" dirty="0">
                <a:latin typeface="+mn-lt"/>
              </a:rPr>
              <a:t>Group training in interprofessional team building for all clinicians and staff in the acute diversion units</a:t>
            </a:r>
          </a:p>
          <a:p>
            <a:r>
              <a:rPr lang="en-US" sz="2400" dirty="0">
                <a:latin typeface="+mn-lt"/>
              </a:rPr>
              <a:t>Co-presence of medical and psychiatric clinicians on same day</a:t>
            </a:r>
          </a:p>
          <a:p>
            <a:r>
              <a:rPr lang="en-US" sz="2400" dirty="0">
                <a:latin typeface="+mn-lt"/>
              </a:rPr>
              <a:t>Warm handoffs between clinicians and staff</a:t>
            </a:r>
          </a:p>
          <a:p>
            <a:r>
              <a:rPr lang="en-US" sz="2400" dirty="0">
                <a:latin typeface="+mn-lt"/>
              </a:rPr>
              <a:t>Once/month huddles at each program with pharmacist</a:t>
            </a:r>
          </a:p>
          <a:p>
            <a:r>
              <a:rPr lang="en-US" sz="2400" dirty="0">
                <a:latin typeface="+mn-lt"/>
              </a:rPr>
              <a:t>Pilot of electronic medical records within behavioral health system</a:t>
            </a:r>
          </a:p>
          <a:p>
            <a:r>
              <a:rPr lang="en-US" sz="2400" dirty="0">
                <a:latin typeface="+mn-lt"/>
              </a:rPr>
              <a:t>Psych NP and AGNP NP Student “test of change” quality improvement projects presented at biannual team meetings</a:t>
            </a:r>
          </a:p>
          <a:p>
            <a:pPr lvl="1"/>
            <a:r>
              <a:rPr lang="en-US" sz="2400" dirty="0">
                <a:latin typeface="+mn-lt"/>
              </a:rPr>
              <a:t>HIV Screening, Tobacco Talks, Transitional Age Youth  Services, Staff MI Training, and Dental Health Screening</a:t>
            </a:r>
          </a:p>
        </p:txBody>
      </p:sp>
      <p:sp>
        <p:nvSpPr>
          <p:cNvPr id="4" name="Slide Number Placeholder 3"/>
          <p:cNvSpPr>
            <a:spLocks noGrp="1"/>
          </p:cNvSpPr>
          <p:nvPr>
            <p:ph type="sldNum" sz="quarter" idx="4"/>
          </p:nvPr>
        </p:nvSpPr>
        <p:spPr/>
        <p:txBody>
          <a:bodyPr/>
          <a:lstStyle/>
          <a:p>
            <a:fld id="{7BCC8D0D-EAEC-449D-9161-023DFF90F2E2}" type="slidenum">
              <a:rPr lang="en-US" smtClean="0"/>
              <a:pPr/>
              <a:t>10</a:t>
            </a:fld>
            <a:endParaRPr lang="en-US" dirty="0"/>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5094"/>
          </a:xfrm>
          <a:solidFill>
            <a:schemeClr val="tx1"/>
          </a:solidFill>
        </p:spPr>
        <p:txBody>
          <a:bodyPr/>
          <a:lstStyle/>
          <a:p>
            <a:r>
              <a:rPr lang="en-US" dirty="0">
                <a:solidFill>
                  <a:schemeClr val="bg2"/>
                </a:solidFill>
              </a:rPr>
              <a:t>Methods</a:t>
            </a:r>
          </a:p>
        </p:txBody>
      </p:sp>
      <p:sp>
        <p:nvSpPr>
          <p:cNvPr id="3" name="Content Placeholder 2"/>
          <p:cNvSpPr>
            <a:spLocks noGrp="1"/>
          </p:cNvSpPr>
          <p:nvPr>
            <p:ph idx="1"/>
          </p:nvPr>
        </p:nvSpPr>
        <p:spPr>
          <a:xfrm>
            <a:off x="661375" y="1257300"/>
            <a:ext cx="8325548" cy="4751614"/>
          </a:xfrm>
        </p:spPr>
        <p:txBody>
          <a:bodyPr/>
          <a:lstStyle/>
          <a:p>
            <a:r>
              <a:rPr lang="en-US" sz="2400" dirty="0">
                <a:latin typeface="+mn-lt"/>
              </a:rPr>
              <a:t>82 CPAT surveys were completed in years 1 and 2   </a:t>
            </a:r>
          </a:p>
          <a:p>
            <a:r>
              <a:rPr lang="en-US" sz="2400" dirty="0">
                <a:latin typeface="+mn-lt"/>
              </a:rPr>
              <a:t>72 surveys with complete data were used for this analysis:  34 baseline surveys over 4 dates and 39 repeated surveys over 3 dates</a:t>
            </a:r>
          </a:p>
          <a:p>
            <a:r>
              <a:rPr lang="en-US" sz="2400" dirty="0">
                <a:latin typeface="+mn-lt"/>
              </a:rPr>
              <a:t>Clinicians (n=7 completed 21 surveys) included physicians, pharmacy, and nursing</a:t>
            </a:r>
          </a:p>
          <a:p>
            <a:r>
              <a:rPr lang="en-US" sz="2400" dirty="0">
                <a:latin typeface="+mn-lt"/>
              </a:rPr>
              <a:t>Behavioral Health Staff (n=27 completed 51 surveys) included program directors and counselors</a:t>
            </a:r>
          </a:p>
          <a:p>
            <a:r>
              <a:rPr lang="en-US" sz="2400" dirty="0">
                <a:latin typeface="+mn-lt"/>
              </a:rPr>
              <a:t>Group subscale means were compared for both roles to determine change over time. A two way ANOVA was conducted with two ‘between subjects’ factors: baseline vs. repeat, and staff vs. clinicians to determine if any group change over time depended on role.   </a:t>
            </a:r>
          </a:p>
          <a:p>
            <a:endParaRPr lang="en-US" sz="2400" dirty="0">
              <a:latin typeface="+mn-lt"/>
            </a:endParaRPr>
          </a:p>
        </p:txBody>
      </p:sp>
      <p:sp>
        <p:nvSpPr>
          <p:cNvPr id="4" name="Slide Number Placeholder 3"/>
          <p:cNvSpPr>
            <a:spLocks noGrp="1"/>
          </p:cNvSpPr>
          <p:nvPr>
            <p:ph type="sldNum" sz="quarter" idx="4"/>
          </p:nvPr>
        </p:nvSpPr>
        <p:spPr/>
        <p:txBody>
          <a:bodyPr/>
          <a:lstStyle/>
          <a:p>
            <a:fld id="{7BCC8D0D-EAEC-449D-9161-023DFF90F2E2}" type="slidenum">
              <a:rPr lang="en-US" smtClean="0"/>
              <a:pPr/>
              <a:t>11</a:t>
            </a:fld>
            <a:endParaRPr lang="en-US" dirty="0"/>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1045992"/>
          </a:xfrm>
          <a:solidFill>
            <a:schemeClr val="tx1"/>
          </a:solidFill>
        </p:spPr>
        <p:txBody>
          <a:bodyPr/>
          <a:lstStyle/>
          <a:p>
            <a:r>
              <a:rPr lang="en-US" dirty="0">
                <a:solidFill>
                  <a:schemeClr val="bg2"/>
                </a:solidFill>
              </a:rPr>
              <a:t>Results:  </a:t>
            </a:r>
            <a:br>
              <a:rPr lang="en-US" dirty="0">
                <a:solidFill>
                  <a:schemeClr val="bg2"/>
                </a:solidFill>
              </a:rPr>
            </a:br>
            <a:r>
              <a:rPr lang="en-US" dirty="0">
                <a:solidFill>
                  <a:schemeClr val="bg2"/>
                </a:solidFill>
              </a:rPr>
              <a:t>CPAT Domain Subscale Scores By Time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46340955"/>
              </p:ext>
            </p:extLst>
          </p:nvPr>
        </p:nvGraphicFramePr>
        <p:xfrm>
          <a:off x="661988" y="1563687"/>
          <a:ext cx="8324850" cy="4575855"/>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
          </p:nvPr>
        </p:nvSpPr>
        <p:spPr/>
        <p:txBody>
          <a:bodyPr/>
          <a:lstStyle/>
          <a:p>
            <a:fld id="{7BCC8D0D-EAEC-449D-9161-023DFF90F2E2}" type="slidenum">
              <a:rPr lang="en-US" smtClean="0"/>
              <a:pPr/>
              <a:t>12</a:t>
            </a:fld>
            <a:endParaRPr lang="en-US" dirty="0"/>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1045992"/>
          </a:xfrm>
          <a:solidFill>
            <a:schemeClr val="tx1"/>
          </a:solidFill>
        </p:spPr>
        <p:txBody>
          <a:bodyPr/>
          <a:lstStyle/>
          <a:p>
            <a:r>
              <a:rPr lang="en-US" dirty="0">
                <a:solidFill>
                  <a:schemeClr val="bg2"/>
                </a:solidFill>
              </a:rPr>
              <a:t>Results:  </a:t>
            </a:r>
            <a:br>
              <a:rPr lang="en-US" dirty="0">
                <a:solidFill>
                  <a:schemeClr val="bg2"/>
                </a:solidFill>
              </a:rPr>
            </a:br>
            <a:r>
              <a:rPr lang="en-US" dirty="0">
                <a:solidFill>
                  <a:schemeClr val="bg2"/>
                </a:solidFill>
              </a:rPr>
              <a:t>CPAT Domain Subscale Scores By Roles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71549376"/>
              </p:ext>
            </p:extLst>
          </p:nvPr>
        </p:nvGraphicFramePr>
        <p:xfrm>
          <a:off x="661988" y="1563688"/>
          <a:ext cx="8324850" cy="4594516"/>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
          </p:nvPr>
        </p:nvSpPr>
        <p:spPr/>
        <p:txBody>
          <a:bodyPr/>
          <a:lstStyle/>
          <a:p>
            <a:fld id="{7BCC8D0D-EAEC-449D-9161-023DFF90F2E2}" type="slidenum">
              <a:rPr lang="en-US" smtClean="0"/>
              <a:pPr/>
              <a:t>13</a:t>
            </a:fld>
            <a:endParaRPr lang="en-US" dirty="0"/>
          </a:p>
        </p:txBody>
      </p:sp>
      <p:sp>
        <p:nvSpPr>
          <p:cNvPr id="6" name="Oval 5"/>
          <p:cNvSpPr/>
          <p:nvPr/>
        </p:nvSpPr>
        <p:spPr bwMode="auto">
          <a:xfrm>
            <a:off x="1905000" y="1733550"/>
            <a:ext cx="457200" cy="1695450"/>
          </a:xfrm>
          <a:prstGeom prst="ellipse">
            <a:avLst/>
          </a:prstGeom>
          <a:noFill/>
          <a:ln w="19050" algn="ctr">
            <a:solidFill>
              <a:srgbClr val="FF0000"/>
            </a:solid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1045992"/>
          </a:xfrm>
        </p:spPr>
        <p:txBody>
          <a:bodyPr/>
          <a:lstStyle/>
          <a:p>
            <a:pPr algn="ctr"/>
            <a:r>
              <a:rPr lang="en-US" dirty="0"/>
              <a:t>CPAT Domain Subscale Scores </a:t>
            </a:r>
            <a:br>
              <a:rPr lang="en-US" dirty="0"/>
            </a:br>
            <a:r>
              <a:rPr lang="en-US" dirty="0"/>
              <a:t>By Time for Staff</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38966405"/>
              </p:ext>
            </p:extLst>
          </p:nvPr>
        </p:nvGraphicFramePr>
        <p:xfrm>
          <a:off x="661988" y="1563688"/>
          <a:ext cx="8324850" cy="4594516"/>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
          </p:nvPr>
        </p:nvSpPr>
        <p:spPr/>
        <p:txBody>
          <a:bodyPr/>
          <a:lstStyle/>
          <a:p>
            <a:fld id="{7BCC8D0D-EAEC-449D-9161-023DFF90F2E2}" type="slidenum">
              <a:rPr lang="en-US" smtClean="0"/>
              <a:pPr/>
              <a:t>14</a:t>
            </a:fld>
            <a:endParaRPr lang="en-US" dirty="0"/>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1045992"/>
          </a:xfrm>
        </p:spPr>
        <p:txBody>
          <a:bodyPr/>
          <a:lstStyle/>
          <a:p>
            <a:pPr algn="ctr"/>
            <a:r>
              <a:rPr lang="en-US" dirty="0"/>
              <a:t>CPAT Domain Subscale Scores </a:t>
            </a:r>
            <a:br>
              <a:rPr lang="en-US" dirty="0"/>
            </a:br>
            <a:r>
              <a:rPr lang="en-US" dirty="0"/>
              <a:t>By Time for Clinicians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83887896"/>
              </p:ext>
            </p:extLst>
          </p:nvPr>
        </p:nvGraphicFramePr>
        <p:xfrm>
          <a:off x="350196" y="1563688"/>
          <a:ext cx="8636642" cy="4594516"/>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
          </p:nvPr>
        </p:nvSpPr>
        <p:spPr/>
        <p:txBody>
          <a:bodyPr/>
          <a:lstStyle/>
          <a:p>
            <a:fld id="{7BCC8D0D-EAEC-449D-9161-023DFF90F2E2}" type="slidenum">
              <a:rPr lang="en-US" smtClean="0"/>
              <a:pPr/>
              <a:t>15</a:t>
            </a:fld>
            <a:endParaRPr lang="en-US" dirty="0"/>
          </a:p>
        </p:txBody>
      </p:sp>
    </p:spTree>
    <p:extLst>
      <p:ext uri="{BB962C8B-B14F-4D97-AF65-F5344CB8AC3E}">
        <p14:creationId xmlns:p14="http://schemas.microsoft.com/office/powerpoint/2010/main" val="40709568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1044645"/>
          </a:xfrm>
        </p:spPr>
        <p:txBody>
          <a:bodyPr/>
          <a:lstStyle/>
          <a:p>
            <a:r>
              <a:rPr lang="en-US" sz="4000" dirty="0"/>
              <a:t>Communication Subscale: </a:t>
            </a:r>
            <a:br>
              <a:rPr lang="en-US" sz="4000" dirty="0"/>
            </a:br>
            <a:r>
              <a:rPr lang="en-US" sz="3200" dirty="0"/>
              <a:t>Interaction between Role and Time, p=0.025</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28522928"/>
              </p:ext>
            </p:extLst>
          </p:nvPr>
        </p:nvGraphicFramePr>
        <p:xfrm>
          <a:off x="452438" y="1828800"/>
          <a:ext cx="8324850" cy="4095354"/>
        </p:xfrm>
        <a:graphic>
          <a:graphicData uri="http://schemas.openxmlformats.org/drawingml/2006/table">
            <a:tbl>
              <a:tblPr firstRow="1" bandRow="1">
                <a:tableStyleId>{5C22544A-7EE6-4342-B048-85BDC9FD1C3A}</a:tableStyleId>
              </a:tblPr>
              <a:tblGrid>
                <a:gridCol w="2774950">
                  <a:extLst>
                    <a:ext uri="{9D8B030D-6E8A-4147-A177-3AD203B41FA5}">
                      <a16:colId xmlns:a16="http://schemas.microsoft.com/office/drawing/2014/main" val="20000"/>
                    </a:ext>
                  </a:extLst>
                </a:gridCol>
                <a:gridCol w="2774950">
                  <a:extLst>
                    <a:ext uri="{9D8B030D-6E8A-4147-A177-3AD203B41FA5}">
                      <a16:colId xmlns:a16="http://schemas.microsoft.com/office/drawing/2014/main" val="20001"/>
                    </a:ext>
                  </a:extLst>
                </a:gridCol>
                <a:gridCol w="2774950">
                  <a:extLst>
                    <a:ext uri="{9D8B030D-6E8A-4147-A177-3AD203B41FA5}">
                      <a16:colId xmlns:a16="http://schemas.microsoft.com/office/drawing/2014/main" val="20002"/>
                    </a:ext>
                  </a:extLst>
                </a:gridCol>
              </a:tblGrid>
              <a:tr h="857250">
                <a:tc>
                  <a:txBody>
                    <a:bodyPr/>
                    <a:lstStyle/>
                    <a:p>
                      <a:endParaRPr lang="en-US" dirty="0"/>
                    </a:p>
                  </a:txBody>
                  <a:tcPr/>
                </a:tc>
                <a:tc>
                  <a:txBody>
                    <a:bodyPr/>
                    <a:lstStyle/>
                    <a:p>
                      <a:pPr algn="ctr"/>
                      <a:r>
                        <a:rPr lang="en-US" sz="3200" dirty="0"/>
                        <a:t>Staff</a:t>
                      </a:r>
                    </a:p>
                  </a:txBody>
                  <a:tcPr/>
                </a:tc>
                <a:tc>
                  <a:txBody>
                    <a:bodyPr/>
                    <a:lstStyle/>
                    <a:p>
                      <a:pPr algn="ctr"/>
                      <a:r>
                        <a:rPr lang="en-US" sz="3200" dirty="0"/>
                        <a:t>Clinicians</a:t>
                      </a:r>
                    </a:p>
                  </a:txBody>
                  <a:tcPr/>
                </a:tc>
                <a:extLst>
                  <a:ext uri="{0D108BD9-81ED-4DB2-BD59-A6C34878D82A}">
                    <a16:rowId xmlns:a16="http://schemas.microsoft.com/office/drawing/2014/main" val="10000"/>
                  </a:ext>
                </a:extLst>
              </a:tr>
              <a:tr h="1079368">
                <a:tc>
                  <a:txBody>
                    <a:bodyPr/>
                    <a:lstStyle/>
                    <a:p>
                      <a:pPr algn="ctr"/>
                      <a:r>
                        <a:rPr lang="en-US" sz="3200" dirty="0"/>
                        <a:t>Baseline Scores, </a:t>
                      </a:r>
                      <a:r>
                        <a:rPr lang="en-US" sz="2400" dirty="0"/>
                        <a:t>n=34</a:t>
                      </a:r>
                    </a:p>
                  </a:txBody>
                  <a:tcPr/>
                </a:tc>
                <a:tc>
                  <a:txBody>
                    <a:bodyPr/>
                    <a:lstStyle/>
                    <a:p>
                      <a:pPr algn="ctr"/>
                      <a:r>
                        <a:rPr lang="en-US" sz="3200" dirty="0"/>
                        <a:t>5.81</a:t>
                      </a:r>
                      <a:r>
                        <a:rPr lang="en-US" sz="3200" baseline="0" dirty="0"/>
                        <a:t> (sd .70)</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t>n=27</a:t>
                      </a:r>
                    </a:p>
                  </a:txBody>
                  <a:tcPr/>
                </a:tc>
                <a:tc>
                  <a:txBody>
                    <a:bodyPr/>
                    <a:lstStyle/>
                    <a:p>
                      <a:pPr algn="ctr"/>
                      <a:r>
                        <a:rPr lang="en-US" sz="3200" dirty="0"/>
                        <a:t>5.26 (sd 1.07)</a:t>
                      </a:r>
                    </a:p>
                    <a:p>
                      <a:pPr algn="ctr"/>
                      <a:r>
                        <a:rPr lang="en-US" sz="2400" dirty="0"/>
                        <a:t>n=7</a:t>
                      </a:r>
                    </a:p>
                  </a:txBody>
                  <a:tcPr/>
                </a:tc>
                <a:extLst>
                  <a:ext uri="{0D108BD9-81ED-4DB2-BD59-A6C34878D82A}">
                    <a16:rowId xmlns:a16="http://schemas.microsoft.com/office/drawing/2014/main" val="10001"/>
                  </a:ext>
                </a:extLst>
              </a:tr>
              <a:tr h="1079368">
                <a:tc>
                  <a:txBody>
                    <a:bodyPr/>
                    <a:lstStyle/>
                    <a:p>
                      <a:pPr algn="ctr"/>
                      <a:r>
                        <a:rPr lang="en-US" sz="3200" dirty="0"/>
                        <a:t>Repeat</a:t>
                      </a:r>
                      <a:r>
                        <a:rPr lang="en-US" sz="3200" baseline="0" dirty="0"/>
                        <a:t> Scores</a:t>
                      </a:r>
                      <a:r>
                        <a:rPr lang="en-US" sz="3200" dirty="0"/>
                        <a:t>, </a:t>
                      </a:r>
                      <a:r>
                        <a:rPr lang="en-US" sz="2400" dirty="0"/>
                        <a:t>n=38</a:t>
                      </a:r>
                    </a:p>
                  </a:txBody>
                  <a:tcPr/>
                </a:tc>
                <a:tc>
                  <a:txBody>
                    <a:bodyPr/>
                    <a:lstStyle/>
                    <a:p>
                      <a:pPr algn="ctr"/>
                      <a:r>
                        <a:rPr lang="en-US" sz="3200" dirty="0"/>
                        <a:t>5.76 (sd 1.04)</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t>n=24</a:t>
                      </a:r>
                    </a:p>
                  </a:txBody>
                  <a:tcPr/>
                </a:tc>
                <a:tc>
                  <a:txBody>
                    <a:bodyPr/>
                    <a:lstStyle/>
                    <a:p>
                      <a:pPr algn="ctr"/>
                      <a:r>
                        <a:rPr lang="en-US" sz="3200" dirty="0"/>
                        <a:t>6.26 (sd .62)</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t>n=14</a:t>
                      </a:r>
                    </a:p>
                  </a:txBody>
                  <a:tcPr/>
                </a:tc>
                <a:extLst>
                  <a:ext uri="{0D108BD9-81ED-4DB2-BD59-A6C34878D82A}">
                    <a16:rowId xmlns:a16="http://schemas.microsoft.com/office/drawing/2014/main" val="10002"/>
                  </a:ext>
                </a:extLst>
              </a:tr>
              <a:tr h="1079368">
                <a:tc>
                  <a:txBody>
                    <a:bodyPr/>
                    <a:lstStyle/>
                    <a:p>
                      <a:pPr algn="ctr"/>
                      <a:r>
                        <a:rPr lang="en-US" sz="3200" dirty="0"/>
                        <a:t>Total</a:t>
                      </a:r>
                    </a:p>
                    <a:p>
                      <a:pPr algn="ctr"/>
                      <a:r>
                        <a:rPr lang="en-US" sz="2400" dirty="0"/>
                        <a:t>n=72</a:t>
                      </a:r>
                    </a:p>
                  </a:txBody>
                  <a:tcPr/>
                </a:tc>
                <a:tc>
                  <a:txBody>
                    <a:bodyPr/>
                    <a:lstStyle/>
                    <a:p>
                      <a:pPr algn="ctr"/>
                      <a:r>
                        <a:rPr lang="en-US" sz="3200" dirty="0"/>
                        <a:t>5.78 (sd .87)</a:t>
                      </a:r>
                    </a:p>
                    <a:p>
                      <a:pPr algn="ctr"/>
                      <a:r>
                        <a:rPr lang="en-US" sz="2400" dirty="0"/>
                        <a:t>n=51</a:t>
                      </a:r>
                    </a:p>
                  </a:txBody>
                  <a:tcPr/>
                </a:tc>
                <a:tc>
                  <a:txBody>
                    <a:bodyPr/>
                    <a:lstStyle/>
                    <a:p>
                      <a:pPr algn="ctr"/>
                      <a:r>
                        <a:rPr lang="en-US" sz="3200" dirty="0"/>
                        <a:t>5.93 (sd .91)</a:t>
                      </a:r>
                    </a:p>
                    <a:p>
                      <a:pPr algn="ctr"/>
                      <a:r>
                        <a:rPr lang="en-US" sz="2400" dirty="0"/>
                        <a:t>n=21</a:t>
                      </a:r>
                    </a:p>
                  </a:txBody>
                  <a:tcP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4"/>
          </p:nvPr>
        </p:nvSpPr>
        <p:spPr/>
        <p:txBody>
          <a:bodyPr/>
          <a:lstStyle/>
          <a:p>
            <a:fld id="{7BCC8D0D-EAEC-449D-9161-023DFF90F2E2}" type="slidenum">
              <a:rPr lang="en-US" smtClean="0"/>
              <a:pPr/>
              <a:t>16</a:t>
            </a:fld>
            <a:endParaRPr lang="en-US" dirty="0"/>
          </a:p>
        </p:txBody>
      </p:sp>
    </p:spTree>
    <p:extLst>
      <p:ext uri="{BB962C8B-B14F-4D97-AF65-F5344CB8AC3E}">
        <p14:creationId xmlns:p14="http://schemas.microsoft.com/office/powerpoint/2010/main" val="193374217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5094"/>
          </a:xfrm>
          <a:solidFill>
            <a:schemeClr val="tx1"/>
          </a:solidFill>
        </p:spPr>
        <p:txBody>
          <a:bodyPr/>
          <a:lstStyle/>
          <a:p>
            <a:r>
              <a:rPr lang="en-US" dirty="0">
                <a:solidFill>
                  <a:schemeClr val="bg2"/>
                </a:solidFill>
              </a:rPr>
              <a:t>Limitations </a:t>
            </a:r>
          </a:p>
        </p:txBody>
      </p:sp>
      <p:sp>
        <p:nvSpPr>
          <p:cNvPr id="3" name="Content Placeholder 2"/>
          <p:cNvSpPr>
            <a:spLocks noGrp="1"/>
          </p:cNvSpPr>
          <p:nvPr>
            <p:ph idx="1"/>
          </p:nvPr>
        </p:nvSpPr>
        <p:spPr>
          <a:xfrm>
            <a:off x="661375" y="1314450"/>
            <a:ext cx="7815875" cy="4629150"/>
          </a:xfrm>
        </p:spPr>
        <p:txBody>
          <a:bodyPr/>
          <a:lstStyle/>
          <a:p>
            <a:r>
              <a:rPr lang="en-US" sz="2400" dirty="0"/>
              <a:t>Small numbers, 10 programs</a:t>
            </a:r>
          </a:p>
          <a:p>
            <a:r>
              <a:rPr lang="en-US" sz="2400" dirty="0"/>
              <a:t>Time to effect was different for programs….the acute diversion programs began in year 1, and the transitional programs began at the beginning of year 2. </a:t>
            </a:r>
          </a:p>
          <a:p>
            <a:r>
              <a:rPr lang="en-US" sz="2400" dirty="0"/>
              <a:t>CPAT is best used as a group planning tool with the goal to tailor interventions to the lower scoring subscales in each residence. This was not done due to resources. </a:t>
            </a:r>
          </a:p>
          <a:p>
            <a:r>
              <a:rPr lang="en-US" sz="2400" dirty="0"/>
              <a:t>Clinicians were a more stable group over time; there was staff turnover, and hence a need for ongoing team building, with a shared vision, mission and goals. </a:t>
            </a:r>
          </a:p>
        </p:txBody>
      </p:sp>
      <p:sp>
        <p:nvSpPr>
          <p:cNvPr id="4" name="Slide Number Placeholder 3"/>
          <p:cNvSpPr>
            <a:spLocks noGrp="1"/>
          </p:cNvSpPr>
          <p:nvPr>
            <p:ph type="sldNum" sz="quarter" idx="4"/>
          </p:nvPr>
        </p:nvSpPr>
        <p:spPr/>
        <p:txBody>
          <a:bodyPr/>
          <a:lstStyle/>
          <a:p>
            <a:fld id="{7BCC8D0D-EAEC-449D-9161-023DFF90F2E2}" type="slidenum">
              <a:rPr lang="en-US" smtClean="0"/>
              <a:pPr/>
              <a:t>17</a:t>
            </a:fld>
            <a:endParaRPr lang="en-US" dirty="0"/>
          </a:p>
        </p:txBody>
      </p:sp>
    </p:spTree>
    <p:extLst>
      <p:ext uri="{BB962C8B-B14F-4D97-AF65-F5344CB8AC3E}">
        <p14:creationId xmlns:p14="http://schemas.microsoft.com/office/powerpoint/2010/main" val="370137653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5094"/>
          </a:xfrm>
          <a:solidFill>
            <a:schemeClr val="tx1"/>
          </a:solidFill>
        </p:spPr>
        <p:txBody>
          <a:bodyPr/>
          <a:lstStyle/>
          <a:p>
            <a:r>
              <a:rPr lang="en-US" dirty="0">
                <a:solidFill>
                  <a:schemeClr val="bg2"/>
                </a:solidFill>
              </a:rPr>
              <a:t>Lessons Learned</a:t>
            </a:r>
          </a:p>
        </p:txBody>
      </p:sp>
      <p:sp>
        <p:nvSpPr>
          <p:cNvPr id="3" name="Content Placeholder 2"/>
          <p:cNvSpPr>
            <a:spLocks noGrp="1"/>
          </p:cNvSpPr>
          <p:nvPr>
            <p:ph idx="1"/>
          </p:nvPr>
        </p:nvSpPr>
        <p:spPr>
          <a:xfrm>
            <a:off x="571501" y="1219200"/>
            <a:ext cx="8096250" cy="5029200"/>
          </a:xfrm>
        </p:spPr>
        <p:txBody>
          <a:bodyPr/>
          <a:lstStyle/>
          <a:p>
            <a:r>
              <a:rPr lang="en-US" sz="2600" dirty="0">
                <a:latin typeface="+mn-lt"/>
              </a:rPr>
              <a:t>There is a high level of collaboration perceived by both staff and clinicians. </a:t>
            </a:r>
          </a:p>
          <a:p>
            <a:r>
              <a:rPr lang="en-US" sz="2600" dirty="0">
                <a:latin typeface="+mn-lt"/>
              </a:rPr>
              <a:t>Staff scores remained unchanged over time, whereas clinicians demonstrated significant changes in Mission and Communication.</a:t>
            </a:r>
          </a:p>
          <a:p>
            <a:r>
              <a:rPr lang="en-US" sz="2600" dirty="0">
                <a:latin typeface="+mn-lt"/>
              </a:rPr>
              <a:t>When compared to staff, the changes in Communication between baseline and repeated surveys by clinicians were significantly greater. </a:t>
            </a:r>
          </a:p>
          <a:p>
            <a:r>
              <a:rPr lang="en-US" sz="2600" dirty="0">
                <a:latin typeface="+mn-lt"/>
              </a:rPr>
              <a:t>These data will guide IPCOM next steps in team building with staff, sharing these results to gain their input on opportunities for interprofessional development over the next year of the grant. </a:t>
            </a:r>
            <a:endParaRPr lang="en-US" sz="2600"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18</a:t>
            </a:fld>
            <a:endParaRPr lang="en-US" dirty="0"/>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5094"/>
          </a:xfrm>
          <a:solidFill>
            <a:schemeClr val="tx1"/>
          </a:solidFill>
        </p:spPr>
        <p:txBody>
          <a:bodyPr/>
          <a:lstStyle/>
          <a:p>
            <a:r>
              <a:rPr lang="en-US" dirty="0">
                <a:solidFill>
                  <a:schemeClr val="bg2"/>
                </a:solidFill>
              </a:rPr>
              <a:t>Acknowledgements </a:t>
            </a:r>
          </a:p>
        </p:txBody>
      </p:sp>
      <p:sp>
        <p:nvSpPr>
          <p:cNvPr id="3" name="Content Placeholder 2"/>
          <p:cNvSpPr>
            <a:spLocks noGrp="1"/>
          </p:cNvSpPr>
          <p:nvPr>
            <p:ph idx="1"/>
          </p:nvPr>
        </p:nvSpPr>
        <p:spPr>
          <a:xfrm>
            <a:off x="661375" y="1563752"/>
            <a:ext cx="8325548" cy="4608448"/>
          </a:xfrm>
        </p:spPr>
        <p:txBody>
          <a:bodyPr/>
          <a:lstStyle/>
          <a:p>
            <a:r>
              <a:rPr lang="en-US" sz="2800" dirty="0">
                <a:latin typeface="+mn-lt"/>
              </a:rPr>
              <a:t>Thank you to the Progress Foundation clinicians and staff who completed the CPAT surveys, and the clients we serve. </a:t>
            </a:r>
          </a:p>
          <a:p>
            <a:r>
              <a:rPr lang="en-US" sz="2800" dirty="0">
                <a:latin typeface="+mn-lt"/>
              </a:rPr>
              <a:t>Thank you to IPCOM staff, Elizabeth Bartmess-Levasseur,</a:t>
            </a:r>
            <a:r>
              <a:rPr lang="en-US" sz="2800" dirty="0"/>
              <a:t> </a:t>
            </a:r>
            <a:r>
              <a:rPr lang="en-US" sz="2800" dirty="0">
                <a:latin typeface="+mn-lt"/>
              </a:rPr>
              <a:t> Pat Mejia , and faculty colleague Linda Chafetz, RN, PhD, FAAN</a:t>
            </a:r>
          </a:p>
          <a:p>
            <a:r>
              <a:rPr lang="en-US" sz="2800" dirty="0">
                <a:latin typeface="+mn-lt"/>
              </a:rPr>
              <a:t>Funding received from HRSA Nurse Education, Practice, Quality and Retention Grant (2013-2016). Grant number UD7HP26047. Gerri Collins-Bride, Project Director</a:t>
            </a:r>
          </a:p>
          <a:p>
            <a:pPr>
              <a:buNone/>
            </a:pPr>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19</a:t>
            </a:fld>
            <a:endParaRPr lang="en-US" dirty="0"/>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819" y="1276350"/>
            <a:ext cx="8089901" cy="4398736"/>
          </a:xfrm>
        </p:spPr>
        <p:txBody>
          <a:bodyPr/>
          <a:lstStyle/>
          <a:p>
            <a:r>
              <a:rPr lang="en-US" sz="3600" dirty="0"/>
              <a:t>	</a:t>
            </a:r>
            <a:br>
              <a:rPr lang="en-US" sz="2800" dirty="0"/>
            </a:br>
            <a:r>
              <a:rPr lang="en-US" sz="2800" dirty="0"/>
              <a:t>1. Describe the Interprofessional Primary Care Outreach to Persons with Mental Illness, a partnership between UCSF School of Nursing and Progress Foundation. </a:t>
            </a:r>
            <a:br>
              <a:rPr lang="en-US" sz="2800" dirty="0"/>
            </a:br>
            <a:br>
              <a:rPr lang="en-US" sz="2800" dirty="0"/>
            </a:br>
            <a:r>
              <a:rPr lang="en-US" sz="2800" dirty="0"/>
              <a:t>2. Evaluate changes in collaboration between staff and clinicians over two years of enhanced resources expanding interprofessional  practice and group team building in 10 programs.</a:t>
            </a:r>
            <a:br>
              <a:rPr lang="en-US" sz="2800" dirty="0"/>
            </a:br>
            <a:endParaRPr lang="en-US" dirty="0"/>
          </a:p>
        </p:txBody>
      </p:sp>
      <p:sp>
        <p:nvSpPr>
          <p:cNvPr id="6" name="Slide Number Placeholder 5"/>
          <p:cNvSpPr>
            <a:spLocks noGrp="1"/>
          </p:cNvSpPr>
          <p:nvPr>
            <p:ph type="sldNum" sz="quarter" idx="4"/>
          </p:nvPr>
        </p:nvSpPr>
        <p:spPr/>
        <p:txBody>
          <a:bodyPr/>
          <a:lstStyle/>
          <a:p>
            <a:fld id="{7BCC8D0D-EAEC-449D-9161-023DFF90F2E2}" type="slidenum">
              <a:rPr lang="en-US" smtClean="0"/>
              <a:pPr/>
              <a:t>2</a:t>
            </a:fld>
            <a:endParaRPr lang="en-US" dirty="0"/>
          </a:p>
        </p:txBody>
      </p:sp>
      <p:sp>
        <p:nvSpPr>
          <p:cNvPr id="3" name="TextBox 2"/>
          <p:cNvSpPr txBox="1"/>
          <p:nvPr/>
        </p:nvSpPr>
        <p:spPr bwMode="auto">
          <a:xfrm>
            <a:off x="514350" y="857247"/>
            <a:ext cx="6800850" cy="430887"/>
          </a:xfrm>
          <a:prstGeom prst="rect">
            <a:avLst/>
          </a:prstGeom>
          <a:solidFill>
            <a:schemeClr val="tx1"/>
          </a:solidFill>
          <a:ln w="19050" algn="ctr">
            <a:noFill/>
            <a:miter lim="800000"/>
            <a:headEnd/>
            <a:tailEnd/>
          </a:ln>
        </p:spPr>
        <p:txBody>
          <a:bodyPr wrap="square" lIns="0" tIns="0" rIns="0" bIns="0" rtlCol="0">
            <a:spAutoFit/>
          </a:bodyPr>
          <a:lstStyle/>
          <a:p>
            <a:r>
              <a:rPr lang="en-US" sz="2800" dirty="0">
                <a:solidFill>
                  <a:schemeClr val="bg2"/>
                </a:solidFill>
              </a:rPr>
              <a:t>  </a:t>
            </a:r>
            <a:r>
              <a:rPr lang="en-US" sz="2800" b="1" dirty="0">
                <a:solidFill>
                  <a:schemeClr val="bg2"/>
                </a:solidFill>
              </a:rPr>
              <a:t>Aims</a:t>
            </a:r>
            <a:r>
              <a:rPr lang="en-US" sz="2000" b="1" dirty="0">
                <a:solidFill>
                  <a:schemeClr val="bg2"/>
                </a:solidFill>
              </a:rPr>
              <a:t>: </a:t>
            </a:r>
          </a:p>
        </p:txBody>
      </p:sp>
    </p:spTree>
    <p:extLst>
      <p:ext uri="{BB962C8B-B14F-4D97-AF65-F5344CB8AC3E}">
        <p14:creationId xmlns:p14="http://schemas.microsoft.com/office/powerpoint/2010/main" val="221965489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5094"/>
          </a:xfrm>
          <a:solidFill>
            <a:schemeClr val="tx1"/>
          </a:solidFill>
        </p:spPr>
        <p:txBody>
          <a:bodyPr/>
          <a:lstStyle/>
          <a:p>
            <a:r>
              <a:rPr lang="en-US" dirty="0">
                <a:solidFill>
                  <a:schemeClr val="bg1"/>
                </a:solidFill>
              </a:rPr>
              <a:t>Selected References</a:t>
            </a:r>
          </a:p>
        </p:txBody>
      </p:sp>
      <p:sp>
        <p:nvSpPr>
          <p:cNvPr id="3" name="Content Placeholder 2"/>
          <p:cNvSpPr>
            <a:spLocks noGrp="1"/>
          </p:cNvSpPr>
          <p:nvPr>
            <p:ph idx="1"/>
          </p:nvPr>
        </p:nvSpPr>
        <p:spPr>
          <a:xfrm>
            <a:off x="661375" y="1428750"/>
            <a:ext cx="7968275" cy="4686300"/>
          </a:xfrm>
        </p:spPr>
        <p:txBody>
          <a:bodyPr/>
          <a:lstStyle/>
          <a:p>
            <a:pPr marL="288925" lvl="1" indent="-457200">
              <a:buNone/>
            </a:pPr>
            <a:r>
              <a:rPr lang="en-US" sz="2000" dirty="0">
                <a:latin typeface="+mn-lt"/>
              </a:rPr>
              <a:t>Byrnes, V., O’Riordan, A., Schroder, C., Chapman, C., Medves, J., Paterson, M., &amp; Grigg, R. (2012). South Eastern Interprofessional Collaborative Learning Environment (SEIPCLE): Nurturing collaborative practice.  </a:t>
            </a:r>
            <a:r>
              <a:rPr lang="en-US" sz="2000" i="1" dirty="0">
                <a:latin typeface="+mn-lt"/>
              </a:rPr>
              <a:t>Journal of Research in Interprofessional Practice and Education</a:t>
            </a:r>
            <a:r>
              <a:rPr lang="en-US" sz="2000" dirty="0">
                <a:latin typeface="+mn-lt"/>
              </a:rPr>
              <a:t>, 2.2, 168-186.</a:t>
            </a:r>
          </a:p>
          <a:p>
            <a:pPr marL="288925" lvl="1" indent="-457200">
              <a:buNone/>
            </a:pPr>
            <a:r>
              <a:rPr lang="en-US" sz="2000" dirty="0">
                <a:latin typeface="+mn-lt"/>
              </a:rPr>
              <a:t>Office of Interprofessional Education and Practice, </a:t>
            </a:r>
            <a:r>
              <a:rPr lang="en-US" sz="2000" i="1" dirty="0">
                <a:latin typeface="+mn-lt"/>
              </a:rPr>
              <a:t>Collaborative Practice Assessment Tool.</a:t>
            </a:r>
            <a:r>
              <a:rPr lang="en-US" sz="2000" dirty="0">
                <a:latin typeface="+mn-lt"/>
              </a:rPr>
              <a:t>  Queen’s University, Ontario, Ottawa: Canada. </a:t>
            </a:r>
            <a:r>
              <a:rPr lang="en-US" sz="2000" dirty="0">
                <a:latin typeface="+mn-lt"/>
                <a:hlinkClick r:id="rId2"/>
              </a:rPr>
              <a:t>http://meds.queensu.ca/oipep</a:t>
            </a:r>
            <a:endParaRPr lang="en-US" sz="2000" dirty="0">
              <a:latin typeface="+mn-lt"/>
            </a:endParaRPr>
          </a:p>
          <a:p>
            <a:pPr marL="288925" lvl="1" indent="-457200">
              <a:buNone/>
            </a:pPr>
            <a:r>
              <a:rPr lang="en-US" sz="2000" dirty="0">
                <a:latin typeface="+mn-lt"/>
              </a:rPr>
              <a:t>Paterson, M., Medves, J., Dalgarno, N., O’Riordan, A., &amp; Grigg, R. (2013). The timely open communication for patient safety project. </a:t>
            </a:r>
            <a:r>
              <a:rPr lang="en-US" sz="2000" i="1" dirty="0">
                <a:latin typeface="+mn-lt"/>
              </a:rPr>
              <a:t>Journal of Research in Interprofessional Practice and Education</a:t>
            </a:r>
            <a:r>
              <a:rPr lang="en-US" sz="2000" dirty="0">
                <a:latin typeface="+mn-lt"/>
              </a:rPr>
              <a:t>, 3.1, 22-42.</a:t>
            </a:r>
          </a:p>
          <a:p>
            <a:pPr marL="288925" lvl="1" indent="-457200">
              <a:buNone/>
            </a:pPr>
            <a:r>
              <a:rPr lang="en-US" sz="2000" dirty="0">
                <a:latin typeface="+mn-lt"/>
              </a:rPr>
              <a:t>Saulnier, S., Donnelly, C., O’Riordan, A., Langstaff, C., &amp; Jones, N. (n.d.). Enhancing Interprofessional Collaboration within Stroke Teams: Developing a Continuous Improvement Process.  Retrieved from </a:t>
            </a:r>
            <a:r>
              <a:rPr lang="en-US" sz="2000" u="sng" dirty="0">
                <a:latin typeface="+mn-lt"/>
                <a:hlinkClick r:id="rId3"/>
              </a:rPr>
              <a:t>http://www.heartandstroke.on.ca/atf/cf/%7B33C6FA68-B56B-4760-ABC6-D85B2D02EE71%7D/SC_2011_Poster_StrokeStrategy.pdf</a:t>
            </a:r>
            <a:endParaRPr lang="en-US" sz="2000" dirty="0">
              <a:latin typeface="+mn-lt"/>
            </a:endParaRPr>
          </a:p>
          <a:p>
            <a:pPr marL="0" indent="0">
              <a:buNone/>
            </a:pPr>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20</a:t>
            </a:fld>
            <a:endParaRPr lang="en-US" dirty="0"/>
          </a:p>
        </p:txBody>
      </p:sp>
    </p:spTree>
    <p:extLst>
      <p:ext uri="{BB962C8B-B14F-4D97-AF65-F5344CB8AC3E}">
        <p14:creationId xmlns:p14="http://schemas.microsoft.com/office/powerpoint/2010/main" val="189375780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5094"/>
          </a:xfrm>
          <a:solidFill>
            <a:schemeClr val="tx1"/>
          </a:solidFill>
        </p:spPr>
        <p:txBody>
          <a:bodyPr/>
          <a:lstStyle/>
          <a:p>
            <a:r>
              <a:rPr lang="en-US" dirty="0">
                <a:solidFill>
                  <a:schemeClr val="bg2"/>
                </a:solidFill>
              </a:rPr>
              <a:t>IPCOM </a:t>
            </a:r>
          </a:p>
        </p:txBody>
      </p:sp>
      <p:sp>
        <p:nvSpPr>
          <p:cNvPr id="7" name="Slide Number Placeholder 6"/>
          <p:cNvSpPr>
            <a:spLocks noGrp="1"/>
          </p:cNvSpPr>
          <p:nvPr>
            <p:ph type="sldNum" sz="quarter" idx="4"/>
          </p:nvPr>
        </p:nvSpPr>
        <p:spPr/>
        <p:txBody>
          <a:bodyPr/>
          <a:lstStyle/>
          <a:p>
            <a:fld id="{7BCC8D0D-EAEC-449D-9161-023DFF90F2E2}" type="slidenum">
              <a:rPr lang="en-US" smtClean="0"/>
              <a:pPr/>
              <a:t>3</a:t>
            </a:fld>
            <a:endParaRPr lang="en-US" dirty="0"/>
          </a:p>
        </p:txBody>
      </p:sp>
      <p:pic>
        <p:nvPicPr>
          <p:cNvPr id="8" name="Picture 90"/>
          <p:cNvPicPr>
            <a:picLocks noChangeAspect="1" noChangeArrowheads="1"/>
          </p:cNvPicPr>
          <p:nvPr/>
        </p:nvPicPr>
        <p:blipFill>
          <a:blip r:embed="rId3" cstate="print"/>
          <a:srcRect/>
          <a:stretch>
            <a:fillRect/>
          </a:stretch>
        </p:blipFill>
        <p:spPr bwMode="auto">
          <a:xfrm>
            <a:off x="986972" y="1066800"/>
            <a:ext cx="6894286" cy="4857749"/>
          </a:xfrm>
          <a:prstGeom prst="rect">
            <a:avLst/>
          </a:prstGeom>
          <a:noFill/>
          <a:ln w="9525" algn="ctr">
            <a:noFill/>
            <a:miter lim="800000"/>
            <a:headEnd/>
            <a:tailEnd/>
          </a:ln>
          <a:effectLst/>
        </p:spPr>
      </p:pic>
    </p:spTree>
    <p:extLst>
      <p:ext uri="{BB962C8B-B14F-4D97-AF65-F5344CB8AC3E}">
        <p14:creationId xmlns:p14="http://schemas.microsoft.com/office/powerpoint/2010/main" val="75635107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5094"/>
          </a:xfrm>
          <a:solidFill>
            <a:schemeClr val="tx1"/>
          </a:solidFill>
        </p:spPr>
        <p:txBody>
          <a:bodyPr/>
          <a:lstStyle/>
          <a:p>
            <a:r>
              <a:rPr lang="en-US" dirty="0">
                <a:solidFill>
                  <a:schemeClr val="bg2"/>
                </a:solidFill>
              </a:rPr>
              <a:t>Community Partnership</a:t>
            </a:r>
          </a:p>
        </p:txBody>
      </p:sp>
      <p:sp>
        <p:nvSpPr>
          <p:cNvPr id="3" name="Content Placeholder 2"/>
          <p:cNvSpPr>
            <a:spLocks noGrp="1"/>
          </p:cNvSpPr>
          <p:nvPr>
            <p:ph idx="1"/>
          </p:nvPr>
        </p:nvSpPr>
        <p:spPr>
          <a:xfrm>
            <a:off x="661375" y="1364343"/>
            <a:ext cx="8325548" cy="4668951"/>
          </a:xfrm>
        </p:spPr>
        <p:txBody>
          <a:bodyPr/>
          <a:lstStyle/>
          <a:p>
            <a:pPr defTabSz="2562225">
              <a:lnSpc>
                <a:spcPct val="114000"/>
              </a:lnSpc>
              <a:tabLst>
                <a:tab pos="457200" algn="l"/>
                <a:tab pos="3771900" algn="l"/>
              </a:tabLst>
            </a:pPr>
            <a:r>
              <a:rPr lang="en-US" altLang="en-US" sz="2400" dirty="0">
                <a:latin typeface="+mn-lt"/>
                <a:cs typeface="Arial" charset="0"/>
              </a:rPr>
              <a:t>Progress Foundation has been providing mental health services in San Francisco since 1969 in 13 residential treatment facilities in San Francisco and Napa   </a:t>
            </a:r>
          </a:p>
          <a:p>
            <a:pPr defTabSz="2562225">
              <a:lnSpc>
                <a:spcPct val="114000"/>
              </a:lnSpc>
              <a:tabLst>
                <a:tab pos="457200" algn="l"/>
                <a:tab pos="3771900" algn="l"/>
              </a:tabLst>
            </a:pPr>
            <a:r>
              <a:rPr lang="en-US" altLang="en-US" sz="2400" dirty="0">
                <a:latin typeface="+mn-lt"/>
                <a:cs typeface="Arial" charset="0"/>
              </a:rPr>
              <a:t>Clients have complicated medical, psychiatric, and substance abuse issues</a:t>
            </a:r>
          </a:p>
          <a:p>
            <a:pPr defTabSz="2562225">
              <a:lnSpc>
                <a:spcPct val="114000"/>
              </a:lnSpc>
              <a:tabLst>
                <a:tab pos="457200" algn="l"/>
                <a:tab pos="3771900" algn="l"/>
              </a:tabLst>
            </a:pPr>
            <a:r>
              <a:rPr lang="en-US" altLang="en-US" sz="2400" dirty="0">
                <a:latin typeface="+mn-lt"/>
                <a:cs typeface="Arial" charset="0"/>
              </a:rPr>
              <a:t>Partnership with the UCSF School of Nursing began in 1994 and currently provides primary care services to those with serious mental illness (SMI)</a:t>
            </a:r>
          </a:p>
          <a:p>
            <a:pPr defTabSz="2562225">
              <a:lnSpc>
                <a:spcPct val="114000"/>
              </a:lnSpc>
              <a:tabLst>
                <a:tab pos="457200" algn="l"/>
                <a:tab pos="3771900" algn="l"/>
              </a:tabLst>
            </a:pPr>
            <a:r>
              <a:rPr lang="en-US" altLang="en-US" sz="2400" dirty="0">
                <a:latin typeface="+mn-lt"/>
                <a:ea typeface="Helvetica" pitchFamily="-111" charset="0"/>
                <a:cs typeface="Arial" charset="0"/>
              </a:rPr>
              <a:t>Interprofessional collaboration began in 2013, funded by HRSA.</a:t>
            </a:r>
          </a:p>
        </p:txBody>
      </p:sp>
      <p:sp>
        <p:nvSpPr>
          <p:cNvPr id="5" name="Slide Number Placeholder 4"/>
          <p:cNvSpPr>
            <a:spLocks noGrp="1"/>
          </p:cNvSpPr>
          <p:nvPr>
            <p:ph type="sldNum" sz="quarter" idx="4"/>
          </p:nvPr>
        </p:nvSpPr>
        <p:spPr/>
        <p:txBody>
          <a:bodyPr/>
          <a:lstStyle/>
          <a:p>
            <a:fld id="{7BCC8D0D-EAEC-449D-9161-023DFF90F2E2}" type="slidenum">
              <a:rPr lang="en-US" smtClean="0"/>
              <a:pPr/>
              <a:t>4</a:t>
            </a:fld>
            <a:endParaRPr lang="en-US" dirty="0"/>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5094"/>
          </a:xfrm>
          <a:solidFill>
            <a:schemeClr val="tx1"/>
          </a:solidFill>
        </p:spPr>
        <p:txBody>
          <a:bodyPr/>
          <a:lstStyle/>
          <a:p>
            <a:r>
              <a:rPr lang="en-US" dirty="0">
                <a:solidFill>
                  <a:schemeClr val="bg2"/>
                </a:solidFill>
              </a:rPr>
              <a:t>IPCOM Model Components </a:t>
            </a:r>
          </a:p>
        </p:txBody>
      </p:sp>
      <p:sp>
        <p:nvSpPr>
          <p:cNvPr id="13" name="Content Placeholder 12"/>
          <p:cNvSpPr>
            <a:spLocks noGrp="1"/>
          </p:cNvSpPr>
          <p:nvPr>
            <p:ph idx="1"/>
          </p:nvPr>
        </p:nvSpPr>
        <p:spPr>
          <a:xfrm>
            <a:off x="530746" y="1215409"/>
            <a:ext cx="8325548" cy="4823442"/>
          </a:xfrm>
        </p:spPr>
        <p:txBody>
          <a:bodyPr/>
          <a:lstStyle/>
          <a:p>
            <a:pPr marL="282575" indent="-282575">
              <a:spcAft>
                <a:spcPts val="1000"/>
              </a:spcAft>
              <a:buFont typeface="Arial" charset="0"/>
              <a:buChar char="•"/>
            </a:pPr>
            <a:r>
              <a:rPr lang="en-US" altLang="en-US" sz="2400" dirty="0">
                <a:latin typeface="+mn-lt"/>
                <a:cs typeface="Arial" charset="0"/>
              </a:rPr>
              <a:t>Interprofessional (IP) teams consist of a nurse practitioner, psychiatrist/psychiatric nurse practitioner, pharmacist, dentist, behavioral health staff, and IP students.</a:t>
            </a:r>
          </a:p>
          <a:p>
            <a:pPr marL="571500" lvl="1" indent="-282575">
              <a:spcAft>
                <a:spcPts val="1000"/>
              </a:spcAft>
              <a:buFont typeface="Arial" charset="0"/>
              <a:buChar char="•"/>
            </a:pPr>
            <a:r>
              <a:rPr lang="en-US" altLang="en-US" sz="2400" dirty="0">
                <a:latin typeface="+mn-lt"/>
                <a:cs typeface="Arial" charset="0"/>
              </a:rPr>
              <a:t>Student QI projects </a:t>
            </a:r>
          </a:p>
          <a:p>
            <a:pPr marL="282575" indent="-282575">
              <a:spcAft>
                <a:spcPts val="1000"/>
              </a:spcAft>
              <a:buFont typeface="Arial" charset="0"/>
              <a:buChar char="•"/>
            </a:pPr>
            <a:r>
              <a:rPr lang="en-US" altLang="en-US" sz="2400" dirty="0">
                <a:latin typeface="+mn-lt"/>
                <a:cs typeface="Arial" charset="0"/>
              </a:rPr>
              <a:t>Development of communication systems and infrastructure to facilitate collaboration across disciplines and clinical sites that previously operated in parallel fashion.</a:t>
            </a:r>
          </a:p>
          <a:p>
            <a:pPr marL="571500" lvl="1" indent="-282575">
              <a:spcAft>
                <a:spcPts val="1000"/>
              </a:spcAft>
              <a:buFont typeface="Arial" charset="0"/>
              <a:buChar char="•"/>
            </a:pPr>
            <a:r>
              <a:rPr lang="en-US" altLang="en-US" sz="2400" dirty="0">
                <a:latin typeface="+mn-lt"/>
                <a:cs typeface="Arial" charset="0"/>
              </a:rPr>
              <a:t>Warm handoffs at end of shift </a:t>
            </a:r>
          </a:p>
          <a:p>
            <a:pPr marL="571500" lvl="1" indent="-282575">
              <a:spcAft>
                <a:spcPts val="1000"/>
              </a:spcAft>
              <a:buFont typeface="Arial" charset="0"/>
              <a:buChar char="•"/>
            </a:pPr>
            <a:r>
              <a:rPr lang="en-US" altLang="en-US" sz="2400" dirty="0">
                <a:latin typeface="+mn-lt"/>
                <a:cs typeface="Arial" charset="0"/>
              </a:rPr>
              <a:t>Team huddles with pharmacist</a:t>
            </a:r>
          </a:p>
          <a:p>
            <a:pPr marL="571500" lvl="1" indent="-282575">
              <a:spcAft>
                <a:spcPts val="1000"/>
              </a:spcAft>
              <a:buFont typeface="Arial" charset="0"/>
              <a:buChar char="•"/>
            </a:pPr>
            <a:r>
              <a:rPr lang="en-US" altLang="en-US" sz="2400" dirty="0">
                <a:latin typeface="+mn-lt"/>
                <a:cs typeface="Arial" charset="0"/>
              </a:rPr>
              <a:t>Electronic health records</a:t>
            </a:r>
          </a:p>
          <a:p>
            <a:pPr marL="571500" lvl="1" indent="-282575">
              <a:spcAft>
                <a:spcPts val="1000"/>
              </a:spcAft>
              <a:buFont typeface="Arial" charset="0"/>
              <a:buChar char="•"/>
            </a:pPr>
            <a:endParaRPr lang="en-US" altLang="en-US" sz="2400" dirty="0">
              <a:latin typeface="+mn-lt"/>
              <a:cs typeface="Arial" charset="0"/>
            </a:endParaRPr>
          </a:p>
        </p:txBody>
      </p:sp>
      <p:sp>
        <p:nvSpPr>
          <p:cNvPr id="6" name="Slide Number Placeholder 5"/>
          <p:cNvSpPr>
            <a:spLocks noGrp="1"/>
          </p:cNvSpPr>
          <p:nvPr>
            <p:ph type="sldNum" sz="quarter" idx="4"/>
          </p:nvPr>
        </p:nvSpPr>
        <p:spPr/>
        <p:txBody>
          <a:bodyPr/>
          <a:lstStyle/>
          <a:p>
            <a:fld id="{7BCC8D0D-EAEC-449D-9161-023DFF90F2E2}" type="slidenum">
              <a:rPr lang="en-US" smtClean="0"/>
              <a:pPr/>
              <a:t>5</a:t>
            </a:fld>
            <a:endParaRPr lang="en-US" dirty="0"/>
          </a:p>
        </p:txBody>
      </p:sp>
    </p:spTree>
    <p:extLst>
      <p:ext uri="{BB962C8B-B14F-4D97-AF65-F5344CB8AC3E}">
        <p14:creationId xmlns:p14="http://schemas.microsoft.com/office/powerpoint/2010/main" val="418891578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39762"/>
          </a:xfrm>
        </p:spPr>
        <p:txBody>
          <a:bodyPr>
            <a:normAutofit/>
          </a:bodyPr>
          <a:lstStyle/>
          <a:p>
            <a:r>
              <a:rPr lang="en-US" dirty="0"/>
              <a:t>Client Demographics, 2015</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91681154"/>
              </p:ext>
            </p:extLst>
          </p:nvPr>
        </p:nvGraphicFramePr>
        <p:xfrm>
          <a:off x="342900" y="914401"/>
          <a:ext cx="8439150" cy="5401702"/>
        </p:xfrm>
        <a:graphic>
          <a:graphicData uri="http://schemas.openxmlformats.org/drawingml/2006/table">
            <a:tbl>
              <a:tblPr firstRow="1" bandRow="1">
                <a:tableStyleId>{5C22544A-7EE6-4342-B048-85BDC9FD1C3A}</a:tableStyleId>
              </a:tblPr>
              <a:tblGrid>
                <a:gridCol w="4698082">
                  <a:extLst>
                    <a:ext uri="{9D8B030D-6E8A-4147-A177-3AD203B41FA5}">
                      <a16:colId xmlns:a16="http://schemas.microsoft.com/office/drawing/2014/main" val="20000"/>
                    </a:ext>
                  </a:extLst>
                </a:gridCol>
                <a:gridCol w="2089930">
                  <a:extLst>
                    <a:ext uri="{9D8B030D-6E8A-4147-A177-3AD203B41FA5}">
                      <a16:colId xmlns:a16="http://schemas.microsoft.com/office/drawing/2014/main" val="20001"/>
                    </a:ext>
                  </a:extLst>
                </a:gridCol>
                <a:gridCol w="1651138">
                  <a:extLst>
                    <a:ext uri="{9D8B030D-6E8A-4147-A177-3AD203B41FA5}">
                      <a16:colId xmlns:a16="http://schemas.microsoft.com/office/drawing/2014/main" val="20002"/>
                    </a:ext>
                  </a:extLst>
                </a:gridCol>
              </a:tblGrid>
              <a:tr h="362467">
                <a:tc>
                  <a:txBody>
                    <a:bodyPr/>
                    <a:lstStyle/>
                    <a:p>
                      <a:r>
                        <a:rPr lang="en-US" dirty="0"/>
                        <a:t>n=1,435 unique</a:t>
                      </a:r>
                      <a:r>
                        <a:rPr lang="en-US" baseline="0" dirty="0"/>
                        <a:t> patient visits</a:t>
                      </a:r>
                      <a:endParaRPr lang="en-US" dirty="0"/>
                    </a:p>
                  </a:txBody>
                  <a:tcPr/>
                </a:tc>
                <a:tc>
                  <a:txBody>
                    <a:bodyPr/>
                    <a:lstStyle/>
                    <a:p>
                      <a:r>
                        <a:rPr lang="en-US" dirty="0"/>
                        <a:t>Numbers/Mean</a:t>
                      </a:r>
                    </a:p>
                  </a:txBody>
                  <a:tcPr/>
                </a:tc>
                <a:tc>
                  <a:txBody>
                    <a:bodyPr/>
                    <a:lstStyle/>
                    <a:p>
                      <a:r>
                        <a:rPr lang="en-US" dirty="0"/>
                        <a:t>Percent/SD</a:t>
                      </a:r>
                    </a:p>
                  </a:txBody>
                  <a:tcPr/>
                </a:tc>
                <a:extLst>
                  <a:ext uri="{0D108BD9-81ED-4DB2-BD59-A6C34878D82A}">
                    <a16:rowId xmlns:a16="http://schemas.microsoft.com/office/drawing/2014/main" val="10000"/>
                  </a:ext>
                </a:extLst>
              </a:tr>
              <a:tr h="362467">
                <a:tc>
                  <a:txBody>
                    <a:bodyPr/>
                    <a:lstStyle/>
                    <a:p>
                      <a:r>
                        <a:rPr lang="en-US" sz="1800" dirty="0"/>
                        <a:t>Mean</a:t>
                      </a:r>
                      <a:r>
                        <a:rPr lang="en-US" sz="1800" baseline="0" dirty="0"/>
                        <a:t> age</a:t>
                      </a:r>
                      <a:endParaRPr lang="en-US" sz="1800" dirty="0"/>
                    </a:p>
                  </a:txBody>
                  <a:tcPr/>
                </a:tc>
                <a:tc>
                  <a:txBody>
                    <a:bodyPr/>
                    <a:lstStyle/>
                    <a:p>
                      <a:pPr algn="r"/>
                      <a:r>
                        <a:rPr lang="en-US" sz="1800" dirty="0"/>
                        <a:t>42.38</a:t>
                      </a:r>
                    </a:p>
                  </a:txBody>
                  <a:tcPr/>
                </a:tc>
                <a:tc>
                  <a:txBody>
                    <a:bodyPr/>
                    <a:lstStyle/>
                    <a:p>
                      <a:pPr algn="r"/>
                      <a:r>
                        <a:rPr lang="en-US" sz="1800" dirty="0"/>
                        <a:t>11.80</a:t>
                      </a:r>
                    </a:p>
                  </a:txBody>
                  <a:tcPr/>
                </a:tc>
                <a:extLst>
                  <a:ext uri="{0D108BD9-81ED-4DB2-BD59-A6C34878D82A}">
                    <a16:rowId xmlns:a16="http://schemas.microsoft.com/office/drawing/2014/main" val="10001"/>
                  </a:ext>
                </a:extLst>
              </a:tr>
              <a:tr h="1178017">
                <a:tc>
                  <a:txBody>
                    <a:bodyPr/>
                    <a:lstStyle/>
                    <a:p>
                      <a:r>
                        <a:rPr lang="en-US" sz="1800" dirty="0"/>
                        <a:t>Gender</a:t>
                      </a:r>
                    </a:p>
                    <a:p>
                      <a:r>
                        <a:rPr lang="en-US" sz="1800" dirty="0"/>
                        <a:t>     Male</a:t>
                      </a:r>
                    </a:p>
                    <a:p>
                      <a:r>
                        <a:rPr lang="en-US" sz="1800" dirty="0"/>
                        <a:t>     Female</a:t>
                      </a:r>
                    </a:p>
                    <a:p>
                      <a:r>
                        <a:rPr lang="en-US" sz="1800" dirty="0"/>
                        <a:t>     Transgender</a:t>
                      </a:r>
                    </a:p>
                  </a:txBody>
                  <a:tcPr/>
                </a:tc>
                <a:tc>
                  <a:txBody>
                    <a:bodyPr/>
                    <a:lstStyle/>
                    <a:p>
                      <a:pPr algn="r"/>
                      <a:endParaRPr lang="en-US" sz="1800" dirty="0"/>
                    </a:p>
                    <a:p>
                      <a:pPr algn="r"/>
                      <a:r>
                        <a:rPr lang="en-US" sz="1800" dirty="0"/>
                        <a:t>890</a:t>
                      </a:r>
                    </a:p>
                    <a:p>
                      <a:pPr algn="r"/>
                      <a:r>
                        <a:rPr lang="en-US" sz="1800" dirty="0"/>
                        <a:t>482</a:t>
                      </a:r>
                    </a:p>
                    <a:p>
                      <a:pPr algn="r"/>
                      <a:r>
                        <a:rPr lang="en-US" sz="1800" dirty="0"/>
                        <a:t>53</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800" dirty="0"/>
                    </a:p>
                    <a:p>
                      <a:pPr algn="r"/>
                      <a:r>
                        <a:rPr lang="en-US" sz="1800" dirty="0"/>
                        <a:t>62%</a:t>
                      </a:r>
                    </a:p>
                    <a:p>
                      <a:pPr algn="r"/>
                      <a:r>
                        <a:rPr lang="en-US" sz="1800" dirty="0"/>
                        <a:t>34%</a:t>
                      </a:r>
                    </a:p>
                    <a:p>
                      <a:pPr algn="r"/>
                      <a:r>
                        <a:rPr lang="en-US" sz="1800" dirty="0"/>
                        <a:t>4%</a:t>
                      </a:r>
                    </a:p>
                  </a:txBody>
                  <a:tcPr/>
                </a:tc>
                <a:extLst>
                  <a:ext uri="{0D108BD9-81ED-4DB2-BD59-A6C34878D82A}">
                    <a16:rowId xmlns:a16="http://schemas.microsoft.com/office/drawing/2014/main" val="10002"/>
                  </a:ext>
                </a:extLst>
              </a:tr>
              <a:tr h="1993567">
                <a:tc>
                  <a:txBody>
                    <a:bodyPr/>
                    <a:lstStyle/>
                    <a:p>
                      <a:r>
                        <a:rPr lang="en-US" sz="1800" dirty="0"/>
                        <a:t>Race/Ethnicity</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     </a:t>
                      </a:r>
                      <a:r>
                        <a:rPr lang="en-US" sz="1800" baseline="0" dirty="0"/>
                        <a:t>Caucasian</a:t>
                      </a:r>
                    </a:p>
                    <a:p>
                      <a:r>
                        <a:rPr lang="en-US" sz="1800" dirty="0"/>
                        <a:t>     African American</a:t>
                      </a:r>
                    </a:p>
                    <a:p>
                      <a:r>
                        <a:rPr lang="en-US" sz="1800" dirty="0"/>
                        <a:t>     Hispanic/Latino</a:t>
                      </a:r>
                    </a:p>
                    <a:p>
                      <a:r>
                        <a:rPr lang="en-US" sz="1800" baseline="0" dirty="0"/>
                        <a:t>     Asian/Pacific Islander</a:t>
                      </a:r>
                    </a:p>
                    <a:p>
                      <a:r>
                        <a:rPr lang="en-US" sz="1800" baseline="0" dirty="0"/>
                        <a:t>     American Indian/Alaskan Native</a:t>
                      </a:r>
                    </a:p>
                    <a:p>
                      <a:r>
                        <a:rPr lang="en-US" sz="1800" baseline="0" dirty="0"/>
                        <a:t>     Mixed/Other </a:t>
                      </a:r>
                      <a:endParaRPr lang="en-US" sz="1800" dirty="0"/>
                    </a:p>
                  </a:txBody>
                  <a:tcPr/>
                </a:tc>
                <a:tc>
                  <a:txBody>
                    <a:bodyPr/>
                    <a:lstStyle/>
                    <a:p>
                      <a:endParaRPr lang="en-US" sz="1800" dirty="0"/>
                    </a:p>
                    <a:p>
                      <a:pPr algn="r"/>
                      <a:r>
                        <a:rPr lang="en-US" sz="1800" dirty="0"/>
                        <a:t>614</a:t>
                      </a:r>
                    </a:p>
                    <a:p>
                      <a:pPr algn="r"/>
                      <a:r>
                        <a:rPr lang="en-US" sz="1800" dirty="0"/>
                        <a:t>487</a:t>
                      </a:r>
                    </a:p>
                    <a:p>
                      <a:pPr algn="r"/>
                      <a:r>
                        <a:rPr lang="en-US" sz="1800" dirty="0"/>
                        <a:t>169</a:t>
                      </a:r>
                    </a:p>
                    <a:p>
                      <a:pPr algn="r"/>
                      <a:r>
                        <a:rPr lang="en-US" sz="1800" dirty="0"/>
                        <a:t>90</a:t>
                      </a:r>
                    </a:p>
                    <a:p>
                      <a:pPr algn="r"/>
                      <a:r>
                        <a:rPr lang="en-US" sz="1800" dirty="0"/>
                        <a:t>20</a:t>
                      </a:r>
                    </a:p>
                    <a:p>
                      <a:pPr algn="r"/>
                      <a:r>
                        <a:rPr lang="en-US" sz="1800" dirty="0"/>
                        <a:t>18</a:t>
                      </a:r>
                    </a:p>
                  </a:txBody>
                  <a:tcPr/>
                </a:tc>
                <a:tc>
                  <a:txBody>
                    <a:bodyPr/>
                    <a:lstStyle/>
                    <a:p>
                      <a:pPr algn="r"/>
                      <a:endParaRPr lang="en-US" sz="1800" dirty="0"/>
                    </a:p>
                    <a:p>
                      <a:pPr algn="r"/>
                      <a:r>
                        <a:rPr lang="en-US" sz="1800" dirty="0"/>
                        <a:t>44%</a:t>
                      </a:r>
                    </a:p>
                    <a:p>
                      <a:pPr algn="r"/>
                      <a:r>
                        <a:rPr lang="en-US" sz="1800" dirty="0"/>
                        <a:t>35%</a:t>
                      </a:r>
                    </a:p>
                    <a:p>
                      <a:pPr algn="r"/>
                      <a:r>
                        <a:rPr lang="en-US" sz="1800" dirty="0"/>
                        <a:t>12%</a:t>
                      </a:r>
                    </a:p>
                    <a:p>
                      <a:pPr algn="r"/>
                      <a:r>
                        <a:rPr lang="en-US" sz="1800" dirty="0"/>
                        <a:t>6%</a:t>
                      </a:r>
                    </a:p>
                    <a:p>
                      <a:pPr algn="r"/>
                      <a:r>
                        <a:rPr lang="en-US" sz="1800" dirty="0"/>
                        <a:t>1%</a:t>
                      </a:r>
                    </a:p>
                    <a:p>
                      <a:pPr algn="r"/>
                      <a:r>
                        <a:rPr lang="en-US" sz="1800" dirty="0"/>
                        <a:t>1%</a:t>
                      </a:r>
                    </a:p>
                  </a:txBody>
                  <a:tcPr/>
                </a:tc>
                <a:extLst>
                  <a:ext uri="{0D108BD9-81ED-4DB2-BD59-A6C34878D82A}">
                    <a16:rowId xmlns:a16="http://schemas.microsoft.com/office/drawing/2014/main" val="10003"/>
                  </a:ext>
                </a:extLst>
              </a:tr>
              <a:tr h="362467">
                <a:tc>
                  <a:txBody>
                    <a:bodyPr/>
                    <a:lstStyle/>
                    <a:p>
                      <a:r>
                        <a:rPr lang="en-US" sz="1800" dirty="0"/>
                        <a:t>Homelessness/in shelter, prior to admission</a:t>
                      </a:r>
                    </a:p>
                  </a:txBody>
                  <a:tcPr/>
                </a:tc>
                <a:tc>
                  <a:txBody>
                    <a:bodyPr/>
                    <a:lstStyle/>
                    <a:p>
                      <a:pPr algn="r"/>
                      <a:r>
                        <a:rPr lang="en-US" sz="1800" dirty="0"/>
                        <a:t>833</a:t>
                      </a:r>
                    </a:p>
                  </a:txBody>
                  <a:tcPr/>
                </a:tc>
                <a:tc>
                  <a:txBody>
                    <a:bodyPr/>
                    <a:lstStyle/>
                    <a:p>
                      <a:pPr algn="r"/>
                      <a:r>
                        <a:rPr lang="en-US" sz="1800" dirty="0"/>
                        <a:t>58%</a:t>
                      </a:r>
                    </a:p>
                  </a:txBody>
                  <a:tcPr/>
                </a:tc>
                <a:extLst>
                  <a:ext uri="{0D108BD9-81ED-4DB2-BD59-A6C34878D82A}">
                    <a16:rowId xmlns:a16="http://schemas.microsoft.com/office/drawing/2014/main" val="10004"/>
                  </a:ext>
                </a:extLst>
              </a:tr>
              <a:tr h="362467">
                <a:tc>
                  <a:txBody>
                    <a:bodyPr/>
                    <a:lstStyle/>
                    <a:p>
                      <a:r>
                        <a:rPr lang="en-US" sz="1800" dirty="0"/>
                        <a:t>Smoker</a:t>
                      </a:r>
                    </a:p>
                  </a:txBody>
                  <a:tcPr/>
                </a:tc>
                <a:tc>
                  <a:txBody>
                    <a:bodyPr/>
                    <a:lstStyle/>
                    <a:p>
                      <a:pPr algn="r"/>
                      <a:r>
                        <a:rPr lang="en-US" sz="1800" dirty="0"/>
                        <a:t>834</a:t>
                      </a:r>
                    </a:p>
                  </a:txBody>
                  <a:tcPr/>
                </a:tc>
                <a:tc>
                  <a:txBody>
                    <a:bodyPr/>
                    <a:lstStyle/>
                    <a:p>
                      <a:pPr algn="r"/>
                      <a:r>
                        <a:rPr lang="en-US" sz="1800" dirty="0"/>
                        <a:t>58%</a:t>
                      </a:r>
                    </a:p>
                  </a:txBody>
                  <a:tcPr/>
                </a:tc>
                <a:extLst>
                  <a:ext uri="{0D108BD9-81ED-4DB2-BD59-A6C34878D82A}">
                    <a16:rowId xmlns:a16="http://schemas.microsoft.com/office/drawing/2014/main" val="10005"/>
                  </a:ext>
                </a:extLst>
              </a:tr>
              <a:tr h="369131">
                <a:tc>
                  <a:txBody>
                    <a:bodyPr/>
                    <a:lstStyle/>
                    <a:p>
                      <a:r>
                        <a:rPr lang="en-US" sz="1800" dirty="0"/>
                        <a:t>ETOH, marijuana, stimulants</a:t>
                      </a:r>
                      <a:r>
                        <a:rPr lang="en-US" sz="1800" baseline="0" dirty="0"/>
                        <a:t> or opiates</a:t>
                      </a:r>
                      <a:endParaRPr lang="en-US" sz="1800" dirty="0"/>
                    </a:p>
                  </a:txBody>
                  <a:tcPr/>
                </a:tc>
                <a:tc>
                  <a:txBody>
                    <a:bodyPr/>
                    <a:lstStyle/>
                    <a:p>
                      <a:pPr algn="r"/>
                      <a:r>
                        <a:rPr lang="en-US" sz="1800" dirty="0"/>
                        <a:t>655</a:t>
                      </a:r>
                    </a:p>
                  </a:txBody>
                  <a:tcPr/>
                </a:tc>
                <a:tc>
                  <a:txBody>
                    <a:bodyPr/>
                    <a:lstStyle/>
                    <a:p>
                      <a:pPr algn="r"/>
                      <a:r>
                        <a:rPr lang="en-US" sz="1800" dirty="0"/>
                        <a:t>46%</a:t>
                      </a:r>
                    </a:p>
                  </a:txBody>
                  <a:tcPr/>
                </a:tc>
                <a:extLst>
                  <a:ext uri="{0D108BD9-81ED-4DB2-BD59-A6C34878D82A}">
                    <a16:rowId xmlns:a16="http://schemas.microsoft.com/office/drawing/2014/main" val="10006"/>
                  </a:ext>
                </a:extLst>
              </a:tr>
              <a:tr h="369131">
                <a:tc>
                  <a:txBody>
                    <a:bodyPr/>
                    <a:lstStyle/>
                    <a:p>
                      <a:r>
                        <a:rPr lang="en-US" sz="1800" dirty="0"/>
                        <a:t>Years of education</a:t>
                      </a:r>
                    </a:p>
                  </a:txBody>
                  <a:tcPr/>
                </a:tc>
                <a:tc>
                  <a:txBody>
                    <a:bodyPr/>
                    <a:lstStyle/>
                    <a:p>
                      <a:pPr algn="r"/>
                      <a:r>
                        <a:rPr lang="en-US" sz="1800" dirty="0"/>
                        <a:t>12.39</a:t>
                      </a:r>
                    </a:p>
                  </a:txBody>
                  <a:tcPr/>
                </a:tc>
                <a:tc>
                  <a:txBody>
                    <a:bodyPr/>
                    <a:lstStyle/>
                    <a:p>
                      <a:pPr algn="r"/>
                      <a:r>
                        <a:rPr lang="en-US" sz="1800" dirty="0"/>
                        <a:t>2.15</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336195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3200" dirty="0">
                <a:solidFill>
                  <a:schemeClr val="tx1"/>
                </a:solidFill>
                <a:latin typeface="Arial" pitchFamily="34" charset="0"/>
                <a:cs typeface="Arial" pitchFamily="34" charset="0"/>
              </a:rPr>
              <a:t>Psychiatric Diagnosis at Admission, 2015</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19362718"/>
              </p:ext>
            </p:extLst>
          </p:nvPr>
        </p:nvGraphicFramePr>
        <p:xfrm>
          <a:off x="533400" y="2133600"/>
          <a:ext cx="8382000" cy="42211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968188" y="1277034"/>
            <a:ext cx="6575612" cy="369332"/>
          </a:xfrm>
          <a:prstGeom prst="rect">
            <a:avLst/>
          </a:prstGeom>
          <a:noFill/>
          <a:ln>
            <a:solidFill>
              <a:schemeClr val="accent1"/>
            </a:solidFill>
          </a:ln>
        </p:spPr>
        <p:txBody>
          <a:bodyPr wrap="square" rtlCol="0">
            <a:spAutoFit/>
          </a:bodyPr>
          <a:lstStyle/>
          <a:p>
            <a:pPr algn="ctr"/>
            <a:r>
              <a:rPr lang="en-US" altLang="en-US" b="1" dirty="0">
                <a:solidFill>
                  <a:schemeClr val="tx1"/>
                </a:solidFill>
                <a:latin typeface="Arial" pitchFamily="34" charset="0"/>
                <a:cs typeface="Arial" pitchFamily="34" charset="0"/>
              </a:rPr>
              <a:t>Percentage of Principal Admitting Psychiatric Diagnosis</a:t>
            </a:r>
            <a:endParaRPr lang="en-US" dirty="0"/>
          </a:p>
        </p:txBody>
      </p:sp>
    </p:spTree>
    <p:extLst>
      <p:ext uri="{BB962C8B-B14F-4D97-AF65-F5344CB8AC3E}">
        <p14:creationId xmlns:p14="http://schemas.microsoft.com/office/powerpoint/2010/main" val="424442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Medical Diagnosis at Admission, 2015</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5901356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61920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5094"/>
          </a:xfrm>
          <a:solidFill>
            <a:schemeClr val="tx1"/>
          </a:solidFill>
        </p:spPr>
        <p:txBody>
          <a:bodyPr/>
          <a:lstStyle/>
          <a:p>
            <a:r>
              <a:rPr lang="en-US" dirty="0">
                <a:solidFill>
                  <a:schemeClr val="bg2"/>
                </a:solidFill>
              </a:rPr>
              <a:t>Methods </a:t>
            </a:r>
          </a:p>
        </p:txBody>
      </p:sp>
      <p:sp>
        <p:nvSpPr>
          <p:cNvPr id="10" name="Content Placeholder 9"/>
          <p:cNvSpPr>
            <a:spLocks noGrp="1"/>
          </p:cNvSpPr>
          <p:nvPr>
            <p:ph idx="1"/>
          </p:nvPr>
        </p:nvSpPr>
        <p:spPr>
          <a:xfrm>
            <a:off x="574289" y="1404094"/>
            <a:ext cx="8325548" cy="4590306"/>
          </a:xfrm>
        </p:spPr>
        <p:txBody>
          <a:bodyPr/>
          <a:lstStyle/>
          <a:p>
            <a:r>
              <a:rPr lang="en-US" sz="2800" dirty="0">
                <a:latin typeface="+mn-lt"/>
              </a:rPr>
              <a:t>All team meetings were held twice/year.</a:t>
            </a:r>
          </a:p>
          <a:p>
            <a:r>
              <a:rPr lang="en-US" sz="2800" dirty="0">
                <a:latin typeface="+mn-lt"/>
              </a:rPr>
              <a:t>All staff and clinicians in 10 programs were asked to complete the Collaborative Practice Assessment Tool (CPAT) (57 items) up to 4 time points. </a:t>
            </a:r>
          </a:p>
          <a:p>
            <a:r>
              <a:rPr lang="en-US" sz="2800" dirty="0">
                <a:latin typeface="+mn-lt"/>
              </a:rPr>
              <a:t>CPAT includes 8 subscales: Mission, Relationships, Leadership, Roles, Communication, Community Linkages, Decision Making and Patient Involvement.</a:t>
            </a:r>
          </a:p>
          <a:p>
            <a:r>
              <a:rPr lang="en-US" sz="2800" dirty="0">
                <a:latin typeface="+mn-lt"/>
              </a:rPr>
              <a:t>Answers ranged from 1 (strongly disagree) to 7 (strongly agree). </a:t>
            </a:r>
          </a:p>
        </p:txBody>
      </p:sp>
      <p:sp>
        <p:nvSpPr>
          <p:cNvPr id="6" name="Slide Number Placeholder 5"/>
          <p:cNvSpPr>
            <a:spLocks noGrp="1"/>
          </p:cNvSpPr>
          <p:nvPr>
            <p:ph type="sldNum" sz="quarter" idx="4"/>
          </p:nvPr>
        </p:nvSpPr>
        <p:spPr/>
        <p:txBody>
          <a:bodyPr/>
          <a:lstStyle/>
          <a:p>
            <a:fld id="{7BCC8D0D-EAEC-449D-9161-023DFF90F2E2}" type="slidenum">
              <a:rPr lang="en-US" smtClean="0"/>
              <a:pPr/>
              <a:t>9</a:t>
            </a:fld>
            <a:endParaRPr lang="en-US" dirty="0"/>
          </a:p>
        </p:txBody>
      </p:sp>
    </p:spTree>
    <p:extLst>
      <p:ext uri="{BB962C8B-B14F-4D97-AF65-F5344CB8AC3E}">
        <p14:creationId xmlns:p14="http://schemas.microsoft.com/office/powerpoint/2010/main" val="1476314740"/>
      </p:ext>
    </p:extLst>
  </p:cSld>
  <p:clrMapOvr>
    <a:masterClrMapping/>
  </p:clrMapOvr>
  <p:transition>
    <p:fade/>
  </p:transition>
</p:sld>
</file>

<file path=ppt/theme/theme1.xml><?xml version="1.0" encoding="utf-8"?>
<a:theme xmlns:a="http://schemas.openxmlformats.org/drawingml/2006/main" name="UCSF PPT Template">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2.xml><?xml version="1.0" encoding="utf-8"?>
<a:theme xmlns:a="http://schemas.openxmlformats.org/drawingml/2006/main" name="UCSF PPT Template-Blue">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3.xml><?xml version="1.0" encoding="utf-8"?>
<a:theme xmlns:a="http://schemas.openxmlformats.org/drawingml/2006/main" name="UCSF PPT Template-Blue Bar">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4.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BFD5D484ED57438231C5F4848B6EC7" ma:contentTypeVersion="0" ma:contentTypeDescription="Create a new document." ma:contentTypeScope="" ma:versionID="48808eaeca51724a2208bf879789785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5686649-89C0-47C3-BB59-3DECE68F34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DB48DB2A-A2BB-49B9-B517-04CB45F2482A}">
  <ds:schemaRefs>
    <ds:schemaRef ds:uri="http://purl.org/dc/dcmitype/"/>
    <ds:schemaRef ds:uri="http://schemas.microsoft.com/office/2006/documentManagement/types"/>
    <ds:schemaRef ds:uri="http://purl.org/dc/terms/"/>
    <ds:schemaRef ds:uri="http://purl.org/dc/elements/1.1/"/>
    <ds:schemaRef ds:uri="http://www.w3.org/XML/1998/namespace"/>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F8A51949-CE2D-4D1D-81B7-CD96A131197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UCSF PPT Template</Template>
  <TotalTime>4810</TotalTime>
  <Words>1928</Words>
  <Application>Microsoft Office PowerPoint</Application>
  <PresentationFormat>On-screen Show (4:3)</PresentationFormat>
  <Paragraphs>196</Paragraphs>
  <Slides>20</Slides>
  <Notes>8</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20</vt:i4>
      </vt:variant>
    </vt:vector>
  </HeadingPairs>
  <TitlesOfParts>
    <vt:vector size="26" baseType="lpstr">
      <vt:lpstr>Arial</vt:lpstr>
      <vt:lpstr>Garamond</vt:lpstr>
      <vt:lpstr>Wingdings</vt:lpstr>
      <vt:lpstr>UCSF PPT Template</vt:lpstr>
      <vt:lpstr>UCSF PPT Template-Blue</vt:lpstr>
      <vt:lpstr>UCSF PPT Template-Blue Bar</vt:lpstr>
      <vt:lpstr>Interprofessional Practice:</vt:lpstr>
      <vt:lpstr>  1. Describe the Interprofessional Primary Care Outreach to Persons with Mental Illness, a partnership between UCSF School of Nursing and Progress Foundation.   2. Evaluate changes in collaboration between staff and clinicians over two years of enhanced resources expanding interprofessional  practice and group team building in 10 programs. </vt:lpstr>
      <vt:lpstr>IPCOM </vt:lpstr>
      <vt:lpstr>Community Partnership</vt:lpstr>
      <vt:lpstr>IPCOM Model Components </vt:lpstr>
      <vt:lpstr>Client Demographics, 2015</vt:lpstr>
      <vt:lpstr>Psychiatric Diagnosis at Admission, 2015</vt:lpstr>
      <vt:lpstr>Medical Diagnosis at Admission, 2015</vt:lpstr>
      <vt:lpstr>Methods </vt:lpstr>
      <vt:lpstr>Interprofessional Interventions </vt:lpstr>
      <vt:lpstr>Methods</vt:lpstr>
      <vt:lpstr>Results:   CPAT Domain Subscale Scores By Time </vt:lpstr>
      <vt:lpstr>Results:   CPAT Domain Subscale Scores By Roles</vt:lpstr>
      <vt:lpstr>CPAT Domain Subscale Scores  By Time for Staff</vt:lpstr>
      <vt:lpstr>CPAT Domain Subscale Scores  By Time for Clinicians</vt:lpstr>
      <vt:lpstr>Communication Subscale:  Interaction between Role and Time, p=0.025</vt:lpstr>
      <vt:lpstr>Limitations </vt:lpstr>
      <vt:lpstr>Lessons Learned</vt:lpstr>
      <vt:lpstr>Acknowledgements </vt:lpstr>
      <vt:lpstr>Selected References</vt:lpstr>
    </vt:vector>
  </TitlesOfParts>
  <Company>UCSF</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UCSF Presentation Template</dc:title>
  <dc:subject>Presentation Template</dc:subject>
  <dc:creator>Derek MacDavid</dc:creator>
  <dc:description>Derek MacDavid | derek@bigpicdesign.com</dc:description>
  <cp:lastModifiedBy>Fannon, Lewis</cp:lastModifiedBy>
  <cp:revision>407</cp:revision>
  <dcterms:created xsi:type="dcterms:W3CDTF">2012-05-07T17:59:34Z</dcterms:created>
  <dcterms:modified xsi:type="dcterms:W3CDTF">2021-08-18T18:49:07Z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0x01010009BFD5D484ED57438231C5F4848B6EC7</vt:lpwstr>
  </property>
</Properties>
</file>